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1"/>
  </p:notesMasterIdLst>
  <p:handoutMasterIdLst>
    <p:handoutMasterId r:id="rId42"/>
  </p:handoutMasterIdLst>
  <p:sldIdLst>
    <p:sldId id="256" r:id="rId2"/>
    <p:sldId id="278" r:id="rId3"/>
    <p:sldId id="268" r:id="rId4"/>
    <p:sldId id="275" r:id="rId5"/>
    <p:sldId id="258" r:id="rId6"/>
    <p:sldId id="272" r:id="rId7"/>
    <p:sldId id="271" r:id="rId8"/>
    <p:sldId id="270" r:id="rId9"/>
    <p:sldId id="265" r:id="rId10"/>
    <p:sldId id="263" r:id="rId11"/>
    <p:sldId id="281" r:id="rId12"/>
    <p:sldId id="282" r:id="rId13"/>
    <p:sldId id="283" r:id="rId14"/>
    <p:sldId id="284" r:id="rId15"/>
    <p:sldId id="293" r:id="rId16"/>
    <p:sldId id="302" r:id="rId17"/>
    <p:sldId id="294" r:id="rId18"/>
    <p:sldId id="295" r:id="rId19"/>
    <p:sldId id="296" r:id="rId20"/>
    <p:sldId id="297" r:id="rId21"/>
    <p:sldId id="298" r:id="rId22"/>
    <p:sldId id="299" r:id="rId23"/>
    <p:sldId id="303" r:id="rId24"/>
    <p:sldId id="304" r:id="rId25"/>
    <p:sldId id="305" r:id="rId26"/>
    <p:sldId id="306" r:id="rId27"/>
    <p:sldId id="307" r:id="rId28"/>
    <p:sldId id="308" r:id="rId29"/>
    <p:sldId id="309" r:id="rId30"/>
    <p:sldId id="310" r:id="rId31"/>
    <p:sldId id="311" r:id="rId32"/>
    <p:sldId id="312" r:id="rId33"/>
    <p:sldId id="313" r:id="rId34"/>
    <p:sldId id="314" r:id="rId35"/>
    <p:sldId id="300" r:id="rId36"/>
    <p:sldId id="301" r:id="rId37"/>
    <p:sldId id="316" r:id="rId38"/>
    <p:sldId id="315" r:id="rId39"/>
    <p:sldId id="317" r:id="rId4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3939" autoAdjust="0"/>
  </p:normalViewPr>
  <p:slideViewPr>
    <p:cSldViewPr>
      <p:cViewPr>
        <p:scale>
          <a:sx n="66" d="100"/>
          <a:sy n="66" d="100"/>
        </p:scale>
        <p:origin x="-456" y="-9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292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ahoma" charset="0"/>
              </a:defRPr>
            </a:lvl1pPr>
          </a:lstStyle>
          <a:p>
            <a:pPr>
              <a:defRPr/>
            </a:pPr>
            <a:endParaRPr lang="en-US"/>
          </a:p>
        </p:txBody>
      </p:sp>
      <p:sp>
        <p:nvSpPr>
          <p:cNvPr id="50179"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ahoma" charset="0"/>
              </a:defRPr>
            </a:lvl1pPr>
          </a:lstStyle>
          <a:p>
            <a:pPr>
              <a:defRPr/>
            </a:pPr>
            <a:fld id="{D247F19F-EC8D-4EA2-BDD5-7B61F4B46BAF}" type="datetimeFigureOut">
              <a:rPr lang="en-US"/>
              <a:pPr>
                <a:defRPr/>
              </a:pPr>
              <a:t>10/10/2012</a:t>
            </a:fld>
            <a:endParaRPr lang="en-US"/>
          </a:p>
        </p:txBody>
      </p:sp>
      <p:sp>
        <p:nvSpPr>
          <p:cNvPr id="50180"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ahoma" charset="0"/>
              </a:defRPr>
            </a:lvl1pPr>
          </a:lstStyle>
          <a:p>
            <a:pPr>
              <a:defRPr/>
            </a:pPr>
            <a:endParaRPr lang="en-US"/>
          </a:p>
        </p:txBody>
      </p:sp>
      <p:sp>
        <p:nvSpPr>
          <p:cNvPr id="50181"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ahoma" charset="0"/>
              </a:defRPr>
            </a:lvl1pPr>
          </a:lstStyle>
          <a:p>
            <a:pPr>
              <a:defRPr/>
            </a:pPr>
            <a:fld id="{45497D70-857A-455A-9090-8C22604AF244}" type="slidenum">
              <a:rPr lang="en-US"/>
              <a:pPr>
                <a:defRPr/>
              </a:pPr>
              <a:t>‹#›</a:t>
            </a:fld>
            <a:endParaRPr lang="en-US"/>
          </a:p>
        </p:txBody>
      </p:sp>
    </p:spTree>
    <p:extLst>
      <p:ext uri="{BB962C8B-B14F-4D97-AF65-F5344CB8AC3E}">
        <p14:creationId xmlns:p14="http://schemas.microsoft.com/office/powerpoint/2010/main" val="1970839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wrap="square" lIns="91440" tIns="45720" rIns="91440" bIns="45720" numCol="1" anchor="t" anchorCtr="0" compatLnSpc="1">
            <a:prstTxWarp prst="textNoShape">
              <a:avLst/>
            </a:prstTxWarp>
          </a:bodyPr>
          <a:lstStyle>
            <a:lvl1pPr eaLnBrk="0" hangingPunct="0">
              <a:defRPr sz="1200">
                <a:latin typeface="Tahoma" charset="0"/>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atin typeface="Tahoma" charset="0"/>
              </a:defRPr>
            </a:lvl1pPr>
          </a:lstStyle>
          <a:p>
            <a:pPr>
              <a:defRPr/>
            </a:pPr>
            <a:fld id="{086109AB-D196-455B-A2B6-FDA67B7F8A91}" type="datetimeFigureOut">
              <a:rPr lang="en-US"/>
              <a:pPr>
                <a:defRPr/>
              </a:pPr>
              <a:t>10/10/2012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wrap="square" lIns="91440" tIns="45720" rIns="91440" bIns="45720" numCol="1" anchor="b" anchorCtr="0" compatLnSpc="1">
            <a:prstTxWarp prst="textNoShape">
              <a:avLst/>
            </a:prstTxWarp>
          </a:bodyPr>
          <a:lstStyle>
            <a:lvl1pPr eaLnBrk="0" hangingPunct="0">
              <a:defRPr sz="1200">
                <a:latin typeface="Tahoma" charset="0"/>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atin typeface="Tahoma" charset="0"/>
              </a:defRPr>
            </a:lvl1pPr>
          </a:lstStyle>
          <a:p>
            <a:pPr>
              <a:defRPr/>
            </a:pPr>
            <a:fld id="{D47EE159-AB7A-4DEA-93C9-D70D24E9E5AD}" type="slidenum">
              <a:rPr lang="en-US"/>
              <a:pPr>
                <a:defRPr/>
              </a:pPr>
              <a:t>‹#›</a:t>
            </a:fld>
            <a:endParaRPr lang="en-US"/>
          </a:p>
        </p:txBody>
      </p:sp>
    </p:spTree>
    <p:extLst>
      <p:ext uri="{BB962C8B-B14F-4D97-AF65-F5344CB8AC3E}">
        <p14:creationId xmlns:p14="http://schemas.microsoft.com/office/powerpoint/2010/main" val="23535050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apps.leg.wa.gov/RCW/default.aspx?cite=13.40.100"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apps.leg.wa.gov/RCW/default.aspx?cite=13.40.070"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apps.leg.wa.gov/rcw/default.aspx?cite=9A.44.143" TargetMode="External"/><Relationship Id="rId2" Type="http://schemas.openxmlformats.org/officeDocument/2006/relationships/slide" Target="../slides/slide35.xml"/><Relationship Id="rId1" Type="http://schemas.openxmlformats.org/officeDocument/2006/relationships/notesMaster" Target="../notesMasters/notesMaster1.xml"/><Relationship Id="rId4" Type="http://schemas.openxmlformats.org/officeDocument/2006/relationships/hyperlink" Target="http://apps.leg.wa.gov/rcw/default.aspx?cite=9A.44.140"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ojp.usdoj.gov/smart/sorna.htm"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pPr>
              <a:lnSpc>
                <a:spcPct val="80000"/>
              </a:lnSpc>
            </a:pPr>
            <a:r>
              <a:rPr lang="en-US" sz="800" smtClean="0"/>
              <a:t>RCW 13.50.050  (11) In any case in which an information has been filed pursuant to RCW </a:t>
            </a:r>
            <a:r>
              <a:rPr lang="en-US" sz="800" smtClean="0">
                <a:hlinkClick r:id="rId3"/>
              </a:rPr>
              <a:t>13.40.100</a:t>
            </a:r>
            <a:r>
              <a:rPr lang="en-US" sz="800" smtClean="0"/>
              <a:t> or a complaint has been filed with the prosecutor and referred for diversion pursuant to RCW </a:t>
            </a:r>
            <a:r>
              <a:rPr lang="en-US" sz="800" smtClean="0">
                <a:hlinkClick r:id="rId4"/>
              </a:rPr>
              <a:t>13.40.070</a:t>
            </a:r>
            <a:r>
              <a:rPr lang="en-US" sz="800" smtClean="0"/>
              <a:t>, the person the subject of the information or complaint may file a motion with the court to have the court vacate its order and findings, if any, and, subject to subsection (23) of this section, order the sealing of the official juvenile court file, the social file, and records of the court and of any other agency in the case.</a:t>
            </a:r>
            <a:br>
              <a:rPr lang="en-US" sz="800" smtClean="0"/>
            </a:br>
            <a:r>
              <a:rPr lang="en-US" sz="800" smtClean="0"/>
              <a:t/>
            </a:r>
            <a:br>
              <a:rPr lang="en-US" sz="800" smtClean="0"/>
            </a:br>
            <a:r>
              <a:rPr lang="en-US" sz="800" smtClean="0"/>
              <a:t>     (12)(a) The court shall not grant any motion to seal records for class A offenses made pursuant to subsection (11) of this section that is filed on or after July 1, 1997, unless:</a:t>
            </a:r>
            <a:br>
              <a:rPr lang="en-US" sz="800" smtClean="0"/>
            </a:br>
            <a:r>
              <a:rPr lang="en-US" sz="800" smtClean="0"/>
              <a:t/>
            </a:r>
            <a:br>
              <a:rPr lang="en-US" sz="800" smtClean="0"/>
            </a:br>
            <a:r>
              <a:rPr lang="en-US" sz="800" smtClean="0"/>
              <a:t>     (i) Since the last date of release from confinement, including full-time residential treatment, if any, or entry of disposition, the person has spent five consecutive years in the community without committing any offense or crime that subsequently results in an adjudication or conviction;</a:t>
            </a:r>
            <a:br>
              <a:rPr lang="en-US" sz="800" smtClean="0"/>
            </a:br>
            <a:r>
              <a:rPr lang="en-US" sz="800" smtClean="0"/>
              <a:t/>
            </a:r>
            <a:br>
              <a:rPr lang="en-US" sz="800" smtClean="0"/>
            </a:br>
            <a:r>
              <a:rPr lang="en-US" sz="800" smtClean="0"/>
              <a:t>     (ii) No proceeding is pending against the moving party seeking the conviction of a juvenile offense or a criminal offense;</a:t>
            </a:r>
            <a:br>
              <a:rPr lang="en-US" sz="800" smtClean="0"/>
            </a:br>
            <a:r>
              <a:rPr lang="en-US" sz="800" smtClean="0"/>
              <a:t/>
            </a:r>
            <a:br>
              <a:rPr lang="en-US" sz="800" smtClean="0"/>
            </a:br>
            <a:r>
              <a:rPr lang="en-US" sz="800" smtClean="0"/>
              <a:t>     (iii) No proceeding is pending seeking the formation of a diversion agreement with that person;</a:t>
            </a:r>
            <a:br>
              <a:rPr lang="en-US" sz="800" smtClean="0"/>
            </a:br>
            <a:r>
              <a:rPr lang="en-US" sz="800" smtClean="0"/>
              <a:t/>
            </a:r>
            <a:br>
              <a:rPr lang="en-US" sz="800" smtClean="0"/>
            </a:br>
            <a:r>
              <a:rPr lang="en-US" sz="800" smtClean="0"/>
              <a:t>     (iv) The person has not been convicted of a sex offense; and</a:t>
            </a:r>
            <a:br>
              <a:rPr lang="en-US" sz="800" smtClean="0"/>
            </a:br>
            <a:r>
              <a:rPr lang="en-US" sz="800" smtClean="0"/>
              <a:t/>
            </a:r>
            <a:br>
              <a:rPr lang="en-US" sz="800" smtClean="0"/>
            </a:br>
            <a:r>
              <a:rPr lang="en-US" sz="800" smtClean="0"/>
              <a:t>     (v) Full restitution has been paid.</a:t>
            </a:r>
            <a:br>
              <a:rPr lang="en-US" sz="800" smtClean="0"/>
            </a:br>
            <a:r>
              <a:rPr lang="en-US" sz="800" smtClean="0"/>
              <a:t/>
            </a:r>
            <a:br>
              <a:rPr lang="en-US" sz="800" smtClean="0"/>
            </a:br>
            <a:r>
              <a:rPr lang="en-US" sz="800" smtClean="0"/>
              <a:t>     (b) The court shall not grant any motion to seal records for class B, C, gross misdemeanor and misdemeanor offenses and diversions made under subsection (11) of this section unless:</a:t>
            </a:r>
            <a:br>
              <a:rPr lang="en-US" sz="800" smtClean="0"/>
            </a:br>
            <a:r>
              <a:rPr lang="en-US" sz="800" smtClean="0"/>
              <a:t/>
            </a:r>
            <a:br>
              <a:rPr lang="en-US" sz="800" smtClean="0"/>
            </a:br>
            <a:r>
              <a:rPr lang="en-US" sz="800" smtClean="0"/>
              <a:t>     (i) Since the date of last release from confinement, including full-time residential treatment, if any, entry of disposition, or completion of the diversion agreement, the person has spent two consecutive years in the community without being convicted of any offense or crime;</a:t>
            </a:r>
            <a:br>
              <a:rPr lang="en-US" sz="800" smtClean="0"/>
            </a:br>
            <a:r>
              <a:rPr lang="en-US" sz="800" smtClean="0"/>
              <a:t/>
            </a:r>
            <a:br>
              <a:rPr lang="en-US" sz="800" smtClean="0"/>
            </a:br>
            <a:r>
              <a:rPr lang="en-US" sz="800" smtClean="0"/>
              <a:t>     (ii) No proceeding is pending against the moving party seeking the conviction of a juvenile offense or a criminal offense;</a:t>
            </a:r>
            <a:br>
              <a:rPr lang="en-US" sz="800" smtClean="0"/>
            </a:br>
            <a:r>
              <a:rPr lang="en-US" sz="800" smtClean="0"/>
              <a:t/>
            </a:r>
            <a:br>
              <a:rPr lang="en-US" sz="800" smtClean="0"/>
            </a:br>
            <a:r>
              <a:rPr lang="en-US" sz="800" smtClean="0"/>
              <a:t>     (iii) No proceeding is pending seeking the formation of a diversion agreement with that person;</a:t>
            </a:r>
            <a:br>
              <a:rPr lang="en-US" sz="800" smtClean="0"/>
            </a:br>
            <a:r>
              <a:rPr lang="en-US" sz="800" smtClean="0"/>
              <a:t/>
            </a:r>
            <a:br>
              <a:rPr lang="en-US" sz="800" smtClean="0"/>
            </a:br>
            <a:r>
              <a:rPr lang="en-US" sz="800" smtClean="0"/>
              <a:t>     (iv) The person has not been convicted of a sex offense; and</a:t>
            </a:r>
            <a:br>
              <a:rPr lang="en-US" sz="800" smtClean="0"/>
            </a:br>
            <a:r>
              <a:rPr lang="en-US" sz="800" smtClean="0"/>
              <a:t/>
            </a:r>
            <a:br>
              <a:rPr lang="en-US" sz="800" smtClean="0"/>
            </a:br>
            <a:r>
              <a:rPr lang="en-US" sz="800" smtClean="0"/>
              <a:t>     (v) Full restitution has been paid.</a:t>
            </a:r>
            <a:br>
              <a:rPr lang="en-US" sz="800" smtClean="0"/>
            </a:br>
            <a:r>
              <a:rPr lang="en-US" sz="800" smtClean="0"/>
              <a:t/>
            </a:r>
            <a:br>
              <a:rPr lang="en-US" sz="800" smtClean="0"/>
            </a:br>
            <a:r>
              <a:rPr lang="en-US" sz="800" smtClean="0"/>
              <a:t>     (13) The person making a motion pursuant to subsection (11) of this section shall give reasonable notice of the motion to the prosecution and to any person or agency whose files are sought to be sealed.</a:t>
            </a:r>
            <a:br>
              <a:rPr lang="en-US" sz="800" smtClean="0"/>
            </a:br>
            <a:endParaRPr lang="en-US" sz="8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TextEdit="1"/>
          </p:cNvSpPr>
          <p:nvPr>
            <p:ph type="sldImg"/>
          </p:nvPr>
        </p:nvSpPr>
        <p:spPr bwMode="auto">
          <a:noFill/>
          <a:ln>
            <a:solidFill>
              <a:srgbClr val="000000"/>
            </a:solidFill>
            <a:miter lim="800000"/>
            <a:headEnd/>
            <a:tailEnd/>
          </a:ln>
        </p:spPr>
      </p:sp>
      <p:sp>
        <p:nvSpPr>
          <p:cNvPr id="54274" name="Rectangle 3"/>
          <p:cNvSpPr>
            <a:spLocks noGrp="1"/>
          </p:cNvSpPr>
          <p:nvPr>
            <p:ph type="body" idx="1"/>
          </p:nvPr>
        </p:nvSpPr>
        <p:spPr bwMode="auto">
          <a:noFill/>
        </p:spPr>
        <p:txBody>
          <a:bodyPr wrap="square" numCol="1" anchor="t" anchorCtr="0" compatLnSpc="1">
            <a:prstTxWarp prst="textNoShape">
              <a:avLst/>
            </a:prstTxWarp>
          </a:bodyPr>
          <a:lstStyle/>
          <a:p>
            <a:pPr>
              <a:lnSpc>
                <a:spcPct val="80000"/>
              </a:lnSpc>
            </a:pPr>
            <a:r>
              <a:rPr lang="en-US" sz="1000" smtClean="0"/>
              <a:t>2. </a:t>
            </a:r>
            <a:r>
              <a:rPr lang="en-US" sz="1000" b="1" u="sng" smtClean="0"/>
              <a:t>What are the Factors the Court Considers in Deciding the Petition?</a:t>
            </a:r>
            <a:endParaRPr lang="en-US" sz="1000" smtClean="0"/>
          </a:p>
          <a:p>
            <a:pPr>
              <a:lnSpc>
                <a:spcPct val="80000"/>
              </a:lnSpc>
            </a:pPr>
            <a:r>
              <a:rPr lang="en-US" sz="1000" smtClean="0"/>
              <a:t>	Prior to 2010 the statute provided very little guidance regarding what the petitioner had to demonstrate in order to prove they did not belong on the sex offender registry. In 2010 the Legislature adopted a rather exhaustive list of illustrative but not mandatory factors that the Court could consider, which focus on how well the offender has reintegrated into society. The Sex Offender Policy Board recommended these criteria based upon the literature regarding static and dynamic risk factors, and the precept that offenders who successfully reintegrate into the community are at generally low risk to reoffend. </a:t>
            </a:r>
          </a:p>
          <a:p>
            <a:pPr>
              <a:lnSpc>
                <a:spcPct val="80000"/>
              </a:lnSpc>
            </a:pPr>
            <a:r>
              <a:rPr lang="en-US" sz="1000" smtClean="0"/>
              <a:t>	RCW 9A.44.143 provides:</a:t>
            </a:r>
          </a:p>
          <a:p>
            <a:pPr>
              <a:lnSpc>
                <a:spcPct val="80000"/>
              </a:lnSpc>
            </a:pPr>
            <a:r>
              <a:rPr lang="en-US" sz="1000" smtClean="0"/>
              <a:t>(4) In determining whether the petitioner is sufficiently rehabilitated to warrant removal from the registry, the following factors are provided as guidance to assist the court in making its determination:</a:t>
            </a:r>
            <a:br>
              <a:rPr lang="en-US" sz="1000" smtClean="0"/>
            </a:br>
            <a:r>
              <a:rPr lang="en-US" sz="1000" smtClean="0"/>
              <a:t/>
            </a:r>
            <a:br>
              <a:rPr lang="en-US" sz="1000" smtClean="0"/>
            </a:br>
            <a:r>
              <a:rPr lang="en-US" sz="1000" smtClean="0"/>
              <a:t>(a) The nature of the registrable offense committed including the number of victims and the length of the offense history;</a:t>
            </a:r>
            <a:br>
              <a:rPr lang="en-US" sz="1000" smtClean="0"/>
            </a:br>
            <a:r>
              <a:rPr lang="en-US" sz="1000" smtClean="0"/>
              <a:t>(b) Any subsequent criminal history;</a:t>
            </a:r>
            <a:br>
              <a:rPr lang="en-US" sz="1000" smtClean="0"/>
            </a:br>
            <a:r>
              <a:rPr lang="en-US" sz="1000" smtClean="0"/>
              <a:t>(c) The petitioner's compliance with supervision requirements;</a:t>
            </a:r>
            <a:br>
              <a:rPr lang="en-US" sz="1000" smtClean="0"/>
            </a:br>
            <a:r>
              <a:rPr lang="en-US" sz="1000" smtClean="0"/>
              <a:t>(d) The length of time since the charged incident(s) occurred;</a:t>
            </a:r>
            <a:br>
              <a:rPr lang="en-US" sz="1000" smtClean="0"/>
            </a:br>
            <a:r>
              <a:rPr lang="en-US" sz="1000" smtClean="0"/>
              <a:t>(e) Any input from community corrections officers, law enforcement, or treatment providers;</a:t>
            </a:r>
          </a:p>
          <a:p>
            <a:pPr>
              <a:lnSpc>
                <a:spcPct val="80000"/>
              </a:lnSpc>
            </a:pPr>
            <a:r>
              <a:rPr lang="en-US" sz="1000" smtClean="0"/>
              <a:t>(f) Participation in sex offender treatment;</a:t>
            </a:r>
          </a:p>
          <a:p>
            <a:pPr>
              <a:lnSpc>
                <a:spcPct val="80000"/>
              </a:lnSpc>
            </a:pPr>
            <a:r>
              <a:rPr lang="en-US" sz="1000" smtClean="0"/>
              <a:t>(g) Participation in other treatment and rehabilitative programs;</a:t>
            </a:r>
            <a:br>
              <a:rPr lang="en-US" sz="1000" smtClean="0"/>
            </a:br>
            <a:r>
              <a:rPr lang="en-US" sz="1000" smtClean="0"/>
              <a:t>(h) The offender's stability in employment and housing;</a:t>
            </a:r>
            <a:br>
              <a:rPr lang="en-US" sz="1000" smtClean="0"/>
            </a:br>
            <a:r>
              <a:rPr lang="en-US" sz="1000" smtClean="0"/>
              <a:t>(i) The offender's community and personal support system;</a:t>
            </a:r>
          </a:p>
          <a:p>
            <a:pPr>
              <a:lnSpc>
                <a:spcPct val="80000"/>
              </a:lnSpc>
            </a:pPr>
            <a:r>
              <a:rPr lang="en-US" sz="1000" smtClean="0"/>
              <a:t>(j) Any risk assessments or evaluations prepared by a qualified professional;</a:t>
            </a:r>
            <a:br>
              <a:rPr lang="en-US" sz="1000" smtClean="0"/>
            </a:br>
            <a:r>
              <a:rPr lang="en-US" sz="1000" smtClean="0"/>
              <a:t>(k) Any updated polygraph examination;</a:t>
            </a:r>
            <a:br>
              <a:rPr lang="en-US" sz="1000" smtClean="0"/>
            </a:br>
            <a:r>
              <a:rPr lang="en-US" sz="1000" smtClean="0"/>
              <a:t>(l) Any input of the victim;</a:t>
            </a:r>
            <a:br>
              <a:rPr lang="en-US" sz="1000" smtClean="0"/>
            </a:br>
            <a:r>
              <a:rPr lang="en-US" sz="1000" smtClean="0"/>
              <a:t>(m) Any other factors the court may consider relevant.</a:t>
            </a:r>
            <a:br>
              <a:rPr lang="en-US" sz="1000" smtClean="0"/>
            </a:br>
            <a:r>
              <a:rPr lang="en-US" sz="1000" smtClean="0"/>
              <a:t/>
            </a:r>
            <a:br>
              <a:rPr lang="en-US" sz="1000" smtClean="0"/>
            </a:br>
            <a:endParaRPr lang="en-US" sz="10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TextEdit="1"/>
          </p:cNvSpPr>
          <p:nvPr>
            <p:ph type="sldImg"/>
          </p:nvPr>
        </p:nvSpPr>
        <p:spPr bwMode="auto">
          <a:noFill/>
          <a:ln>
            <a:solidFill>
              <a:srgbClr val="000000"/>
            </a:solidFill>
            <a:miter lim="800000"/>
            <a:headEnd/>
            <a:tailEnd/>
          </a:ln>
        </p:spPr>
      </p:sp>
      <p:sp>
        <p:nvSpPr>
          <p:cNvPr id="57346" name="Rectangle 3"/>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en-US" smtClean="0"/>
              <a:t>D. </a:t>
            </a:r>
            <a:r>
              <a:rPr lang="en-US" b="1" u="sng" smtClean="0"/>
              <a:t>Filing A Petition for Relief from the Duty to Register.</a:t>
            </a:r>
            <a:endParaRPr lang="en-US" smtClean="0"/>
          </a:p>
          <a:p>
            <a:pPr>
              <a:lnSpc>
                <a:spcPct val="90000"/>
              </a:lnSpc>
            </a:pPr>
            <a:r>
              <a:rPr lang="en-US" smtClean="0"/>
              <a:t>1. </a:t>
            </a:r>
            <a:r>
              <a:rPr lang="en-US" b="1" u="sng" smtClean="0"/>
              <a:t>What cause number to use?</a:t>
            </a:r>
            <a:endParaRPr lang="en-US" smtClean="0"/>
          </a:p>
          <a:p>
            <a:pPr>
              <a:lnSpc>
                <a:spcPct val="90000"/>
              </a:lnSpc>
            </a:pPr>
            <a:r>
              <a:rPr lang="en-US" smtClean="0"/>
              <a:t>	Most courts will allow you to bring the action under the original criminal cause number without any problems. Some Washington Courts, however, require that the person file a new cause of action using a civil cause number. For petitions for persons with out of state and federal convictions you will have to use a civil cause number and pay filing fees if you cannot have those somehow waived.</a:t>
            </a:r>
          </a:p>
          <a:p>
            <a:pPr>
              <a:lnSpc>
                <a:spcPct val="90000"/>
              </a:lnSpc>
            </a:pPr>
            <a:r>
              <a:rPr lang="en-US" smtClean="0"/>
              <a:t>2. </a:t>
            </a:r>
            <a:r>
              <a:rPr lang="en-US" b="1" u="sng" smtClean="0"/>
              <a:t>What venue do you file in?</a:t>
            </a:r>
            <a:endParaRPr lang="en-US" smtClean="0"/>
          </a:p>
          <a:p>
            <a:pPr>
              <a:lnSpc>
                <a:spcPct val="90000"/>
              </a:lnSpc>
            </a:pPr>
            <a:r>
              <a:rPr lang="en-US" smtClean="0"/>
              <a:t>	You must file the petition in the county where the client was originally convicted, not the county where they currently reside. Out of state and federal convictions were required to file in Thurston County until the 2011 amendments to the statute adopted in SB 5203, which now require those petitions to be filed in the county of residence.</a:t>
            </a:r>
          </a:p>
          <a:p>
            <a:pPr>
              <a:lnSpc>
                <a:spcPct val="90000"/>
              </a:lnSpc>
            </a:pPr>
            <a:r>
              <a:rPr lang="en-US" smtClean="0"/>
              <a:t>3. </a:t>
            </a:r>
            <a:r>
              <a:rPr lang="en-US" b="1" u="sng" smtClean="0"/>
              <a:t>Who do you serve?</a:t>
            </a:r>
            <a:endParaRPr lang="en-US" smtClean="0"/>
          </a:p>
          <a:p>
            <a:pPr>
              <a:lnSpc>
                <a:spcPct val="90000"/>
              </a:lnSpc>
            </a:pPr>
            <a:r>
              <a:rPr lang="en-US" smtClean="0"/>
              <a:t>	The statute provides that, “The prosecuting attorney of the county shall be named and served as the respondent in any such petition.” 9A.44.142(3). I recommend that you let the Prosecutor know you are planning to bring the petition early in the process so that they have time to search for their archived file and consider the materials you provide before the motion is filed. Prosecutors files are sometimes the best sources for both favorable and hurtful material, but whatever is there is going to be available to the State, so you might as well ask for it right away and know what you’re dealing with.</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TextEdit="1"/>
          </p:cNvSpPr>
          <p:nvPr>
            <p:ph type="sldImg"/>
          </p:nvPr>
        </p:nvSpPr>
        <p:spPr bwMode="auto">
          <a:noFill/>
          <a:ln>
            <a:solidFill>
              <a:srgbClr val="000000"/>
            </a:solidFill>
            <a:miter lim="800000"/>
            <a:headEnd/>
            <a:tailEnd/>
          </a:ln>
        </p:spPr>
      </p:sp>
      <p:sp>
        <p:nvSpPr>
          <p:cNvPr id="59394" name="Rectangle 3"/>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en-US" smtClean="0"/>
              <a:t>4. </a:t>
            </a:r>
            <a:r>
              <a:rPr lang="en-US" b="1" u="sng" smtClean="0"/>
              <a:t>Gathering the information to support your petition.</a:t>
            </a:r>
            <a:endParaRPr lang="en-US" smtClean="0"/>
          </a:p>
          <a:p>
            <a:pPr>
              <a:lnSpc>
                <a:spcPct val="90000"/>
              </a:lnSpc>
            </a:pPr>
            <a:r>
              <a:rPr lang="en-US" smtClean="0"/>
              <a:t>	Getting access to the records and reports that will support your petition can be difficult, but it is not impossible. Luckily there are a few resources that usually can get you access to the information you need.</a:t>
            </a:r>
            <a:endParaRPr lang="en-US" u="sng" smtClean="0"/>
          </a:p>
          <a:p>
            <a:pPr>
              <a:lnSpc>
                <a:spcPct val="90000"/>
              </a:lnSpc>
            </a:pPr>
            <a:r>
              <a:rPr lang="en-US" u="sng" smtClean="0"/>
              <a:t>Court File.</a:t>
            </a:r>
            <a:endParaRPr lang="en-US" smtClean="0"/>
          </a:p>
          <a:p>
            <a:pPr>
              <a:lnSpc>
                <a:spcPct val="90000"/>
              </a:lnSpc>
            </a:pPr>
            <a:r>
              <a:rPr lang="en-US" smtClean="0"/>
              <a:t>	You should look closely at the Court file for any evaluations, progress reports, probation reports, discharge summaries, etc. that may be included. </a:t>
            </a:r>
            <a:endParaRPr lang="en-US" u="sng" smtClean="0"/>
          </a:p>
          <a:p>
            <a:pPr>
              <a:lnSpc>
                <a:spcPct val="90000"/>
              </a:lnSpc>
            </a:pPr>
            <a:r>
              <a:rPr lang="en-US" u="sng" smtClean="0"/>
              <a:t>Public Records Act Request to the Local Sheriff.</a:t>
            </a:r>
            <a:endParaRPr lang="en-US" smtClean="0"/>
          </a:p>
          <a:p>
            <a:pPr>
              <a:lnSpc>
                <a:spcPct val="90000"/>
              </a:lnSpc>
            </a:pPr>
            <a:r>
              <a:rPr lang="en-US" smtClean="0"/>
              <a:t>	Every Sheriff has a file for each registered sex or kidnapping offender in their jurisdiction that should include any and all materials that were originally in the Prosecutor’s file and End of Sentence Review Committee file if the offender was released from a DOC or JRA facility, as well as treatment progress reports, original police reports, any evaluations or testing done on your client, etc. Make a PRA Act request to the Sheriff and you should receive this file for relatively little money. (In our experience they average about $20, and can be less when provided in electronic form on a disk). A sample PRA request letter is included in the materials for this CLE.</a:t>
            </a:r>
            <a:endParaRPr lang="en-US" u="sng" smtClean="0"/>
          </a:p>
          <a:p>
            <a:pPr>
              <a:lnSpc>
                <a:spcPct val="90000"/>
              </a:lnSpc>
            </a:pPr>
            <a:r>
              <a:rPr lang="en-US" u="sng" smtClean="0"/>
              <a:t>JRA Records.</a:t>
            </a:r>
            <a:endParaRPr lang="en-US" smtClean="0"/>
          </a:p>
          <a:p>
            <a:pPr>
              <a:lnSpc>
                <a:spcPct val="90000"/>
              </a:lnSpc>
            </a:pPr>
            <a:r>
              <a:rPr lang="en-US" smtClean="0"/>
              <a:t>	The Juvenile Rehabilitation Authority does a pretty good job of maintaining records for offenders who spend time in one of their facilities. We have sometimes experienced significant delays in getting JRA to respond to our requests, but they typically have a lot in their files that is worth waiting for. A JRA Release to obtain these records in included in the materials for this CLE.</a:t>
            </a:r>
          </a:p>
          <a:p>
            <a:pPr>
              <a:lnSpc>
                <a:spcPct val="90000"/>
              </a:lnSpc>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TextEdit="1"/>
          </p:cNvSpPr>
          <p:nvPr>
            <p:ph type="sldImg"/>
          </p:nvPr>
        </p:nvSpPr>
        <p:spPr bwMode="auto">
          <a:noFill/>
          <a:ln>
            <a:solidFill>
              <a:srgbClr val="000000"/>
            </a:solidFill>
            <a:miter lim="800000"/>
            <a:headEnd/>
            <a:tailEnd/>
          </a:ln>
        </p:spPr>
      </p:sp>
      <p:sp>
        <p:nvSpPr>
          <p:cNvPr id="63490" name="Rectangle 3"/>
          <p:cNvSpPr>
            <a:spLocks noGrp="1"/>
          </p:cNvSpPr>
          <p:nvPr>
            <p:ph type="body" idx="1"/>
          </p:nvPr>
        </p:nvSpPr>
        <p:spPr bwMode="auto">
          <a:noFill/>
        </p:spPr>
        <p:txBody>
          <a:bodyPr wrap="square" numCol="1" anchor="t" anchorCtr="0" compatLnSpc="1">
            <a:prstTxWarp prst="textNoShape">
              <a:avLst/>
            </a:prstTxWarp>
          </a:bodyPr>
          <a:lstStyle/>
          <a:p>
            <a:r>
              <a:rPr lang="en-US" b="1" smtClean="0"/>
              <a:t>RCW 9A.44.145</a:t>
            </a:r>
          </a:p>
          <a:p>
            <a:r>
              <a:rPr lang="en-US" b="1" smtClean="0"/>
              <a:t>Notification to offenders of changed requirements and ability to petition for relief from registration.</a:t>
            </a:r>
          </a:p>
          <a:p>
            <a:r>
              <a:rPr lang="en-US" smtClean="0"/>
              <a:t>(1) The state patrol shall notify:</a:t>
            </a:r>
            <a:br>
              <a:rPr lang="en-US" smtClean="0"/>
            </a:br>
            <a:r>
              <a:rPr lang="en-US" smtClean="0"/>
              <a:t/>
            </a:r>
            <a:br>
              <a:rPr lang="en-US" smtClean="0"/>
            </a:br>
            <a:r>
              <a:rPr lang="en-US" smtClean="0"/>
              <a:t>     (a) Registered sex and kidnapping offenders of any change to the registration requirements; and</a:t>
            </a:r>
            <a:br>
              <a:rPr lang="en-US" smtClean="0"/>
            </a:br>
            <a:r>
              <a:rPr lang="en-US" smtClean="0"/>
              <a:t/>
            </a:r>
            <a:br>
              <a:rPr lang="en-US" smtClean="0"/>
            </a:br>
            <a:r>
              <a:rPr lang="en-US" smtClean="0"/>
              <a:t>     (b) No less than annually, an offender having a duty to register under RCW </a:t>
            </a:r>
            <a:r>
              <a:rPr lang="en-US" smtClean="0">
                <a:hlinkClick r:id="rId3"/>
              </a:rPr>
              <a:t>9A.44.143</a:t>
            </a:r>
            <a:r>
              <a:rPr lang="en-US" smtClean="0"/>
              <a:t> for a sex offense or kidnapping offense committed when the offender was a juvenile of their ability to petition for relief from registration as provided in RCW </a:t>
            </a:r>
            <a:r>
              <a:rPr lang="en-US" smtClean="0">
                <a:hlinkClick r:id="rId4"/>
              </a:rPr>
              <a:t>9A.44.140</a:t>
            </a:r>
            <a:r>
              <a:rPr lang="en-US" smtClean="0"/>
              <a:t>.</a:t>
            </a:r>
            <a:br>
              <a:rPr lang="en-US" smtClean="0"/>
            </a:br>
            <a:r>
              <a:rPr lang="en-US" smtClean="0"/>
              <a:t/>
            </a:r>
            <a:br>
              <a:rPr lang="en-US" smtClean="0"/>
            </a:br>
            <a:r>
              <a:rPr lang="en-US" smtClean="0"/>
              <a:t>     (2) For economic efficiency, the state patrol may combine the notices in this section into one notice.</a:t>
            </a:r>
          </a:p>
          <a:p>
            <a:r>
              <a:rPr lang="en-US" smtClean="0"/>
              <a:t>[2010 c 267 § 8; 2009 c 210 § 1; 1998 c 139 § 2.]</a:t>
            </a:r>
            <a:r>
              <a:rPr lang="en-US" sz="1000" smtClean="0"/>
              <a:t>INDIGO REAL ESTATE SERVICES,                )       NO. 61831-8-I</a:t>
            </a:r>
          </a:p>
          <a:p>
            <a:pPr>
              <a:lnSpc>
                <a:spcPct val="90000"/>
              </a:lnSpc>
            </a:pPr>
            <a:r>
              <a:rPr lang="en-US" sz="1000" smtClean="0"/>
              <a:t>                                            )</a:t>
            </a:r>
          </a:p>
          <a:p>
            <a:pPr>
              <a:lnSpc>
                <a:spcPct val="90000"/>
              </a:lnSpc>
            </a:pPr>
            <a:r>
              <a:rPr lang="en-US" sz="1000" smtClean="0"/>
              <a:t>                      Respondent,           )       DIVISION ONE</a:t>
            </a:r>
          </a:p>
          <a:p>
            <a:pPr>
              <a:lnSpc>
                <a:spcPct val="90000"/>
              </a:lnSpc>
            </a:pPr>
            <a:r>
              <a:rPr lang="en-US" sz="1000" smtClean="0"/>
              <a:t>                                            )</a:t>
            </a:r>
          </a:p>
          <a:p>
            <a:pPr>
              <a:lnSpc>
                <a:spcPct val="90000"/>
              </a:lnSpc>
            </a:pPr>
            <a:r>
              <a:rPr lang="en-US" sz="1000" smtClean="0"/>
              <a:t>       v.                                   )</a:t>
            </a:r>
          </a:p>
          <a:p>
            <a:pPr>
              <a:lnSpc>
                <a:spcPct val="90000"/>
              </a:lnSpc>
            </a:pPr>
            <a:r>
              <a:rPr lang="en-US" sz="1000" smtClean="0"/>
              <a:t>                                            )       published Opinion</a:t>
            </a:r>
          </a:p>
          <a:p>
            <a:pPr>
              <a:lnSpc>
                <a:spcPct val="90000"/>
              </a:lnSpc>
            </a:pPr>
            <a:r>
              <a:rPr lang="en-US" sz="1000" smtClean="0"/>
              <a:t>ASHLEE ROUSEY,                       )</a:t>
            </a:r>
          </a:p>
          <a:p>
            <a:pPr>
              <a:lnSpc>
                <a:spcPct val="90000"/>
              </a:lnSpc>
            </a:pPr>
            <a:r>
              <a:rPr lang="en-US" sz="1000" smtClean="0"/>
              <a:t>                                            )</a:t>
            </a:r>
          </a:p>
          <a:p>
            <a:pPr>
              <a:lnSpc>
                <a:spcPct val="90000"/>
              </a:lnSpc>
            </a:pPr>
            <a:r>
              <a:rPr lang="en-US" sz="1000" smtClean="0"/>
              <a:t>                      Appellant.            )       FILED: August 31, 2009</a:t>
            </a:r>
          </a:p>
          <a:p>
            <a:pPr>
              <a:lnSpc>
                <a:spcPct val="90000"/>
              </a:lnSpc>
            </a:pPr>
            <a:r>
              <a:rPr lang="en-US" sz="1000" smtClean="0"/>
              <a:t>                                            )</a:t>
            </a:r>
          </a:p>
          <a:p>
            <a:pPr>
              <a:lnSpc>
                <a:spcPct val="90000"/>
              </a:lnSpc>
            </a:pPr>
            <a:r>
              <a:rPr lang="en-US" sz="1000" smtClean="0"/>
              <a:t>       Leach, J.  --  In this case, we are asked to decide whether the superior </a:t>
            </a:r>
          </a:p>
          <a:p>
            <a:pPr>
              <a:lnSpc>
                <a:spcPct val="90000"/>
              </a:lnSpc>
            </a:pPr>
            <a:r>
              <a:rPr lang="en-US" sz="1000" smtClean="0"/>
              <a:t>court erred when it denied Ashlee Rousey's uncontested motion to redact her full </a:t>
            </a:r>
          </a:p>
          <a:p>
            <a:pPr>
              <a:lnSpc>
                <a:spcPct val="90000"/>
              </a:lnSpc>
            </a:pPr>
            <a:r>
              <a:rPr lang="en-US" sz="1000" smtClean="0"/>
              <a:t>name from the record of a dismissed unlawful detainer action publicly available </a:t>
            </a:r>
          </a:p>
          <a:p>
            <a:pPr>
              <a:lnSpc>
                <a:spcPct val="90000"/>
              </a:lnSpc>
            </a:pPr>
            <a:r>
              <a:rPr lang="en-US" sz="1000" smtClean="0"/>
              <a:t>through the Superior Court Management Information System (SCOMIS), the </a:t>
            </a:r>
          </a:p>
          <a:p>
            <a:pPr>
              <a:lnSpc>
                <a:spcPct val="90000"/>
              </a:lnSpc>
            </a:pPr>
            <a:r>
              <a:rPr lang="en-US" sz="1000" smtClean="0"/>
              <a:t>statewide computer system managed by the Administrator for the Courts.               We </a:t>
            </a:r>
          </a:p>
          <a:p>
            <a:pPr>
              <a:lnSpc>
                <a:spcPct val="90000"/>
              </a:lnSpc>
            </a:pPr>
            <a:r>
              <a:rPr lang="en-US" sz="1000" smtClean="0"/>
              <a:t>conclude that the superior court erred.  General Rule (GR) 15 and the factors set </a:t>
            </a:r>
          </a:p>
          <a:p>
            <a:pPr>
              <a:lnSpc>
                <a:spcPct val="90000"/>
              </a:lnSpc>
            </a:pPr>
            <a:r>
              <a:rPr lang="en-US" sz="1000" smtClean="0"/>
              <a:t>forth in Seattle Times Co. v. Ishikawa1 provide the legal standard that a court </a:t>
            </a:r>
          </a:p>
          <a:p>
            <a:pPr>
              <a:lnSpc>
                <a:spcPct val="90000"/>
              </a:lnSpc>
            </a:pPr>
            <a:r>
              <a:rPr lang="en-US" sz="1000" smtClean="0"/>
              <a:t>must apply when ruling on a motion to redact court records.  The court failed to </a:t>
            </a:r>
          </a:p>
          <a:p>
            <a:pPr>
              <a:lnSpc>
                <a:spcPct val="90000"/>
              </a:lnSpc>
            </a:pPr>
            <a:r>
              <a:rPr lang="en-US" sz="1000" smtClean="0"/>
              <a:t>apply this standard     in deciding whether to redact Rousey's record in             the </a:t>
            </a:r>
          </a:p>
          <a:p>
            <a:pPr>
              <a:lnSpc>
                <a:spcPct val="90000"/>
              </a:lnSpc>
            </a:pPr>
            <a:r>
              <a:rPr lang="en-US" sz="1000" smtClean="0"/>
              <a:t>SCOMIS index.  Accordingly, we reverse and remand to the superior court to </a:t>
            </a:r>
          </a:p>
          <a:p>
            <a:pPr>
              <a:lnSpc>
                <a:spcPct val="90000"/>
              </a:lnSpc>
            </a:pPr>
            <a:r>
              <a:rPr lang="en-US" sz="1000" smtClean="0"/>
              <a:t>       1 97 Wn.2d 30, 640 P.2d 716 (1982). </a:t>
            </a:r>
          </a:p>
          <a:p>
            <a:r>
              <a:rPr lang="en-US" sz="1000" smtClean="0"/>
              <a:t>NO. 61831-8-I / 2</a:t>
            </a:r>
            <a:r>
              <a:rPr lang="en-US" b="1" smtClean="0"/>
              <a:t>RCW 9A.44.145</a:t>
            </a:r>
          </a:p>
          <a:p>
            <a:r>
              <a:rPr lang="en-US" b="1" smtClean="0"/>
              <a:t>Notification to offenders of changed requirements and ability to petition for relief from registration.</a:t>
            </a:r>
          </a:p>
          <a:p>
            <a:r>
              <a:rPr lang="en-US" smtClean="0"/>
              <a:t>(1) The state patrol shall notify:</a:t>
            </a:r>
            <a:br>
              <a:rPr lang="en-US" smtClean="0"/>
            </a:br>
            <a:r>
              <a:rPr lang="en-US" smtClean="0"/>
              <a:t/>
            </a:r>
            <a:br>
              <a:rPr lang="en-US" smtClean="0"/>
            </a:br>
            <a:r>
              <a:rPr lang="en-US" smtClean="0"/>
              <a:t>     (a) Registered sex and kidnapping offenders of any change to the registration requirements; and</a:t>
            </a:r>
            <a:br>
              <a:rPr lang="en-US" smtClean="0"/>
            </a:br>
            <a:r>
              <a:rPr lang="en-US" smtClean="0"/>
              <a:t/>
            </a:r>
            <a:br>
              <a:rPr lang="en-US" smtClean="0"/>
            </a:br>
            <a:r>
              <a:rPr lang="en-US" smtClean="0"/>
              <a:t>     (b) No less than annually, an offender having a duty to register under RCW </a:t>
            </a:r>
            <a:r>
              <a:rPr lang="en-US" smtClean="0">
                <a:hlinkClick r:id="rId3"/>
              </a:rPr>
              <a:t>9A.44.143</a:t>
            </a:r>
            <a:r>
              <a:rPr lang="en-US" smtClean="0"/>
              <a:t> for a sex offense or kidnapping offense committed when the offender was a juvenile of their ability to petition for relief from registration as provided in RCW </a:t>
            </a:r>
            <a:r>
              <a:rPr lang="en-US" smtClean="0">
                <a:hlinkClick r:id="rId4"/>
              </a:rPr>
              <a:t>9A.44.140</a:t>
            </a:r>
            <a:r>
              <a:rPr lang="en-US" smtClean="0"/>
              <a:t>.</a:t>
            </a:r>
            <a:br>
              <a:rPr lang="en-US" smtClean="0"/>
            </a:br>
            <a:r>
              <a:rPr lang="en-US" smtClean="0"/>
              <a:t/>
            </a:r>
            <a:br>
              <a:rPr lang="en-US" smtClean="0"/>
            </a:br>
            <a:r>
              <a:rPr lang="en-US" smtClean="0"/>
              <a:t>     (2) For economic efficiency, the state patrol may combine the notices in this section into one notice.</a:t>
            </a:r>
          </a:p>
          <a:p>
            <a:r>
              <a:rPr lang="en-US" smtClean="0"/>
              <a:t>[2010 c 267 § 8; 2009 c 210 § 1; 1998 c 139 § 2.]</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TextEdit="1"/>
          </p:cNvSpPr>
          <p:nvPr>
            <p:ph type="sldImg"/>
          </p:nvPr>
        </p:nvSpPr>
        <p:spPr bwMode="auto">
          <a:noFill/>
          <a:ln>
            <a:solidFill>
              <a:srgbClr val="000000"/>
            </a:solidFill>
            <a:miter lim="800000"/>
            <a:headEnd/>
            <a:tailEnd/>
          </a:ln>
        </p:spPr>
      </p:sp>
      <p:sp>
        <p:nvSpPr>
          <p:cNvPr id="67586"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Also his age (less than 14) will not raise federal registration (SORNA</a:t>
            </a:r>
            <a:br>
              <a:rPr lang="en-US" smtClean="0"/>
            </a:br>
            <a:r>
              <a:rPr lang="en-US" smtClean="0"/>
              <a:t>&lt;</a:t>
            </a:r>
            <a:r>
              <a:rPr lang="en-US" smtClean="0">
                <a:hlinkClick r:id="rId3"/>
              </a:rPr>
              <a:t>http://www.ojp.usdoj.gov/smart/sorna.htm</a:t>
            </a:r>
            <a:r>
              <a:rPr lang="en-US" smtClean="0"/>
              <a:t>&gt; ) issues. Kecia Rongen</a:t>
            </a:r>
          </a:p>
          <a:p>
            <a:r>
              <a:rPr lang="en-US" smtClean="0"/>
              <a:t>Program Administrator</a:t>
            </a:r>
          </a:p>
          <a:p>
            <a:r>
              <a:rPr lang="en-US" smtClean="0"/>
              <a:t>Juvenile Rehabilitation Administration</a:t>
            </a:r>
          </a:p>
          <a:p>
            <a:r>
              <a:rPr lang="en-US" smtClean="0"/>
              <a:t>kecia.rongen@dshs.wa.gov/360-902-7952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TextEdit="1"/>
          </p:cNvSpPr>
          <p:nvPr>
            <p:ph type="sldImg"/>
          </p:nvPr>
        </p:nvSpPr>
        <p:spPr bwMode="auto">
          <a:noFill/>
          <a:ln>
            <a:solidFill>
              <a:srgbClr val="000000"/>
            </a:solidFill>
            <a:miter lim="800000"/>
            <a:headEnd/>
            <a:tailEnd/>
          </a:ln>
        </p:spPr>
      </p:sp>
      <p:sp>
        <p:nvSpPr>
          <p:cNvPr id="31746"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Not Rape 1, Rape 2 or Indecent Liberties with actual forcible compulsion  See ANJ for why you need to know this no longer a collateral consequence.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TextEdit="1"/>
          </p:cNvSpPr>
          <p:nvPr>
            <p:ph type="sldImg"/>
          </p:nvPr>
        </p:nvSpPr>
        <p:spPr bwMode="auto">
          <a:noFill/>
          <a:ln>
            <a:solidFill>
              <a:srgbClr val="000000"/>
            </a:solidFill>
            <a:miter lim="800000"/>
            <a:headEnd/>
            <a:tailEnd/>
          </a:ln>
        </p:spPr>
      </p:sp>
      <p:sp>
        <p:nvSpPr>
          <p:cNvPr id="35842"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Tickets?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(a) The nature of the registrable offense committed including the number of victims and the length of the offense history;</a:t>
            </a:r>
          </a:p>
          <a:p>
            <a:r>
              <a:rPr lang="en-US" smtClean="0"/>
              <a:t>(b) Any subsequent criminal history;</a:t>
            </a:r>
          </a:p>
          <a:p>
            <a:r>
              <a:rPr lang="en-US" smtClean="0"/>
              <a:t>(c) The petitioner's compliance with supervision requirements;</a:t>
            </a:r>
          </a:p>
          <a:p>
            <a:r>
              <a:rPr lang="en-US" smtClean="0"/>
              <a:t>(d) The length of time since the charged incident(s) occurred;</a:t>
            </a:r>
          </a:p>
          <a:p>
            <a:r>
              <a:rPr lang="en-US" smtClean="0"/>
              <a:t>(e) Any input from community corrections officers, juvenile parole or probation officers, law enforcement, or treatment providers;</a:t>
            </a:r>
          </a:p>
          <a:p>
            <a:r>
              <a:rPr lang="en-US" smtClean="0"/>
              <a:t>(f) Participation in sex offender treatment;</a:t>
            </a:r>
          </a:p>
          <a:p>
            <a:r>
              <a:rPr lang="en-US" smtClean="0"/>
              <a:t>(g) Participation in other treatment and rehabilitative programs;</a:t>
            </a:r>
          </a:p>
          <a:p>
            <a:r>
              <a:rPr lang="en-US" smtClean="0"/>
              <a:t>(h) The offender's stability in employment and housing;</a:t>
            </a:r>
          </a:p>
          <a:p>
            <a:r>
              <a:rPr lang="en-US" smtClean="0"/>
              <a:t>(i) The offender's community and personal support system;</a:t>
            </a:r>
          </a:p>
          <a:p>
            <a:r>
              <a:rPr lang="en-US" smtClean="0"/>
              <a:t>(j) Any risk assessments or evaluations prepared by a qualified professional;</a:t>
            </a:r>
          </a:p>
          <a:p>
            <a:r>
              <a:rPr lang="en-US" smtClean="0"/>
              <a:t>(k) Any updated polygraph examination;</a:t>
            </a:r>
          </a:p>
          <a:p>
            <a:r>
              <a:rPr lang="en-US" smtClean="0"/>
              <a:t>(l) Any input of the victim;</a:t>
            </a:r>
          </a:p>
          <a:p>
            <a:r>
              <a:rPr lang="en-US" smtClean="0"/>
              <a:t>(m) Any other factors the court may consider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TextEdit="1"/>
          </p:cNvSpPr>
          <p:nvPr>
            <p:ph type="sldImg"/>
          </p:nvPr>
        </p:nvSpPr>
        <p:spPr bwMode="auto">
          <a:noFill/>
          <a:ln>
            <a:solidFill>
              <a:srgbClr val="000000"/>
            </a:solidFill>
            <a:miter lim="800000"/>
            <a:headEnd/>
            <a:tailEnd/>
          </a:ln>
        </p:spPr>
      </p:sp>
      <p:sp>
        <p:nvSpPr>
          <p:cNvPr id="45058"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If they had the right to be removed from the registry at a point in time prior to those 2010 amendments then that right had “vested” and could not be lost by subsequent changes to the law. See, for example, State v. T.K. 139 Wn.2d 320 (1999). In that case juvenile sex offenders who would have otherwise been eligible to petition to have their offense records sealed on the date the law was changed in 1997 to prevent the sealing of juvenile sex offense records thereafter were deemed to have a vested right to that petition even after the law was changed. They had a non-discretionary right to have the action taken, and thus retroactive application of the statute to them was precluded.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TextEdit="1"/>
          </p:cNvSpPr>
          <p:nvPr>
            <p:ph type="sldImg"/>
          </p:nvPr>
        </p:nvSpPr>
        <p:spPr bwMode="auto">
          <a:noFill/>
          <a:ln>
            <a:solidFill>
              <a:srgbClr val="000000"/>
            </a:solidFill>
            <a:miter lim="800000"/>
            <a:headEnd/>
            <a:tailEnd/>
          </a:ln>
        </p:spPr>
      </p:sp>
      <p:sp>
        <p:nvSpPr>
          <p:cNvPr id="47106" name="Rectangle 3"/>
          <p:cNvSpPr>
            <a:spLocks noGrp="1"/>
          </p:cNvSpPr>
          <p:nvPr>
            <p:ph type="body" idx="1"/>
          </p:nvPr>
        </p:nvSpPr>
        <p:spPr bwMode="auto">
          <a:noFill/>
        </p:spPr>
        <p:txBody>
          <a:bodyPr wrap="square" numCol="1" anchor="t" anchorCtr="0" compatLnSpc="1">
            <a:prstTxWarp prst="textNoShape">
              <a:avLst/>
            </a:prstTxWarp>
          </a:bodyPr>
          <a:lstStyle/>
          <a:p>
            <a:r>
              <a:rPr lang="en-US" b="1" smtClean="0"/>
              <a:t>4. </a:t>
            </a:r>
            <a:r>
              <a:rPr lang="en-US" b="1" u="sng" smtClean="0"/>
              <a:t>Juveniles With Prior Sex Offenses—What About Repeat Offenders?</a:t>
            </a:r>
            <a:endParaRPr lang="en-US" smtClean="0"/>
          </a:p>
          <a:p>
            <a:r>
              <a:rPr lang="en-US" smtClean="0"/>
              <a:t>	A person who has two or more separate adjudications for a sex offense or kidnapping offense committed while they were a juvenile is barred from bringing a petition to seek relief under 9A.44.143, which requires that the petitioner have no adjudications for sex or kidnapping offenses. These petitioners are not entitled to the shorter waiting periods and a more favorable burden of proof in 9A.44.143. However, they are not barred from bringing a petition under 9A.44.142, which pertains to all convictions for offenses prosecuted in Washington and requiring registration, and which clearly prohibits petitions only for SVPs and those offenses committed with forcible compulsion after July 22, 2001. Those with subsequent sex or kidnapping offenses have indefinite registration under 9A.44.140, but they do not have lifelong registration.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TextEdit="1"/>
          </p:cNvSpPr>
          <p:nvPr>
            <p:ph type="sldImg"/>
          </p:nvPr>
        </p:nvSpPr>
        <p:spPr bwMode="auto">
          <a:noFill/>
          <a:ln>
            <a:solidFill>
              <a:srgbClr val="000000"/>
            </a:solidFill>
            <a:miter lim="800000"/>
            <a:headEnd/>
            <a:tailEnd/>
          </a:ln>
        </p:spPr>
      </p:sp>
      <p:sp>
        <p:nvSpPr>
          <p:cNvPr id="50178"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See below for further explanation of this procedure under RCW 9A.44.142 regarding “adult” offenses, which applies equally to all convictions whether in adult or juvenile court.</a:t>
            </a:r>
          </a:p>
          <a:p>
            <a:r>
              <a:rPr lang="en-US" smtClean="0"/>
              <a:t>See below for further explanation of this procedure under RCW 9A.44.142 regarding “adult” offenses, which applies equally to all convictions whether in adult or juvenile court.</a:t>
            </a:r>
          </a:p>
          <a:p>
            <a:r>
              <a:rPr lang="en-US" smtClean="0"/>
              <a:t>See below for further explanation of this procedure under RCW 9A.44.142 regarding “adult” offenses, which applies equally to all convictions whether in adult or juvenile court.</a:t>
            </a:r>
          </a:p>
          <a:p>
            <a:r>
              <a:rPr lang="en-US" smtClean="0"/>
              <a:t>See below for further explanation of this procedure under RCW 9A.44.142 regarding “adult” offenses, which applies equally to all convictions whether in adult or juvenile court.</a:t>
            </a:r>
          </a:p>
          <a:p>
            <a:r>
              <a:rPr lang="en-US" smtClean="0"/>
              <a:t>See below for further explanation of this procedure under RCW 9A.44.142 regarding “adult” offenses, which applies equally to all convictions whether in adult or juvenile court.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TextEdit="1"/>
          </p:cNvSpPr>
          <p:nvPr>
            <p:ph type="sldImg"/>
          </p:nvPr>
        </p:nvSpPr>
        <p:spPr bwMode="auto">
          <a:noFill/>
          <a:ln>
            <a:solidFill>
              <a:srgbClr val="000000"/>
            </a:solidFill>
            <a:miter lim="800000"/>
            <a:headEnd/>
            <a:tailEnd/>
          </a:ln>
        </p:spPr>
      </p:sp>
      <p:sp>
        <p:nvSpPr>
          <p:cNvPr id="52226"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Under the 2011 amendments in SB 5204, 9A.44.143 will read:</a:t>
            </a:r>
          </a:p>
          <a:p>
            <a:r>
              <a:rPr lang="en-US" smtClean="0"/>
              <a:t>	(c)The petitioner shows by </a:t>
            </a:r>
            <a:r>
              <a:rPr lang="en-US" u="sng" smtClean="0"/>
              <a:t>a preponderance of the evidence</a:t>
            </a:r>
            <a:r>
              <a:rPr lang="en-US" smtClean="0"/>
              <a:t> that the petitioner is sufficiently rehabilitated to warrant removal from the 1central registry of sex offenders and kidnapping offenders.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18F393D-C14A-4122-8265-C54A51E1058E}" type="slidenum">
              <a:rPr lang="en-US"/>
              <a:pPr>
                <a:defRPr/>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5036C87-B625-4434-8CC1-F90A27C039AE}" type="slidenum">
              <a:rPr lang="en-US"/>
              <a:pPr>
                <a:defRPr/>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8179D06-6583-453C-944E-9AD82F1FD743}" type="slidenum">
              <a:rPr lang="en-US"/>
              <a:pPr>
                <a:defRPr/>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2E56A32-FE04-40D0-9566-79BBBB1BB3AC}" type="slidenum">
              <a:rPr lang="en-US"/>
              <a:pPr>
                <a:defRPr/>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7308A2-C6B5-4542-BD99-FD21F6A4AAA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E7C10AD-C411-4CEB-8CE8-6EA531F843D1}" type="slidenum">
              <a:rPr lang="en-US"/>
              <a:pPr>
                <a:defRPr/>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1C8C9471-4D56-47D6-9DE0-FD689E6A088F}" type="slidenum">
              <a:rPr lang="en-US"/>
              <a:pPr>
                <a:defRPr/>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A8B07977-44BA-48CE-AED6-170C138B57A7}" type="slidenum">
              <a:rPr lang="en-US"/>
              <a:pPr>
                <a:defRPr/>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B50B50BA-A200-40E4-BC82-EEF0448D13C3}" type="slidenum">
              <a:rPr lang="en-US"/>
              <a:pPr>
                <a:defRPr/>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E2028669-2979-4247-B4D5-F79C2C79C2A8}" type="slidenum">
              <a:rPr lang="en-US"/>
              <a:pPr>
                <a:defRPr/>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8541C0EB-5D50-4E28-AD42-AE51E97BF6C5}" type="slidenum">
              <a:rPr lang="en-US"/>
              <a:pPr>
                <a:defRPr/>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wrap="square" lIns="91440" tIns="45720" rIns="91440" bIns="45720" numCol="1" anchor="b" anchorCtr="0" compatLnSpc="1">
            <a:prstTxWarp prst="textNoShape">
              <a:avLst/>
            </a:prstTxWarp>
          </a:bodyPr>
          <a:lstStyle>
            <a:lvl1pPr eaLnBrk="1" hangingPunct="1">
              <a:defRPr sz="1200">
                <a:solidFill>
                  <a:srgbClr val="BCBCBC"/>
                </a:solidFill>
                <a:latin typeface="Tahoma" charset="0"/>
              </a:defRPr>
            </a:lvl1pPr>
          </a:lstStyle>
          <a:p>
            <a:pPr>
              <a:defRPr/>
            </a:pP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1200">
                <a:solidFill>
                  <a:srgbClr val="BCBCBC"/>
                </a:solidFill>
                <a:latin typeface="Tahoma" charset="0"/>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eaLnBrk="1" hangingPunct="1">
              <a:defRPr sz="1200">
                <a:solidFill>
                  <a:srgbClr val="BCBCBC"/>
                </a:solidFill>
                <a:latin typeface="Tahoma" charset="0"/>
              </a:defRPr>
            </a:lvl1pPr>
          </a:lstStyle>
          <a:p>
            <a:pPr>
              <a:defRPr/>
            </a:pPr>
            <a:fld id="{40FE074C-D57D-45A2-8646-D806F702C77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transition>
    <p:wipe dir="r"/>
  </p:transition>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ourts.wa.gov/forms/?fa=forms.contribute&amp;formID=3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pps.leg.wa.gov/rcw/default.aspx?cite=13.50.05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apps.leg.wa.gov/documents/billdocs/2011-12/Pdf/Bills/Session%20Law%202011/5204-S.SL.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defensene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apps.leg.wa.gov/rcw/default.aspx?cite=9A.44.143"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apps.leg.wa.gov/rcw/default.aspx?cite=9A.44.143"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hyperlink" Target="http://apps.leg.wa.gov/rcw/default.aspx?cite=9A.44.130" TargetMode="External"/><Relationship Id="rId4" Type="http://schemas.openxmlformats.org/officeDocument/2006/relationships/hyperlink" Target="http://apps.leg.wa.gov/rcw/default.aspx?cite=9A.44.14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apps.leg.wa.gov/rcw/default.aspx?cite=9A.44.14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apps.leg.wa.gov/rcw/default.aspx?cite=9A.44.142"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apps.leg.wa.gov/rcw/default.aspx?cite=9A.44.14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apps.leg.wa.gov/documents/billdocs/2011-12/Pdf/Bills/Session%20Law%202011/5203-S.SL.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apps.leg.wa.gov/rcw/default.aspx?cite=9A.44.143"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courts.wa.gov/court_rules/?fa=court_rules.display&amp;group=ga&amp;set=GR&amp;ruleid=gagr1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apps.leg.wa.gov/rcw/default.aspx?cite=9A.44.145"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www.courts.wa.gov/court_rules/?fa=court_rules.display&amp;group=ga&amp;set=GR&amp;ruleid=gagr15"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hyperlink" Target="http://www.cnn.com/2011/CRIME/07/28/sex.offender.adam.walsh.act/index.html?iref=allsearch"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ourts.wa.gov/jislink/index.cfm?fa=jislink.codeview&amp;dir=clj_manual&amp;file=findjudg#P11_139" TargetMode="External"/><Relationship Id="rId2" Type="http://schemas.openxmlformats.org/officeDocument/2006/relationships/hyperlink" Target="http://dw.courts.wa.gov/index.cfm?fa=home.home" TargetMode="External"/><Relationship Id="rId1" Type="http://schemas.openxmlformats.org/officeDocument/2006/relationships/slideLayout" Target="../slideLayouts/slideLayout2.xml"/><Relationship Id="rId5" Type="http://schemas.openxmlformats.org/officeDocument/2006/relationships/hyperlink" Target="http://criminalsearches.com/" TargetMode="External"/><Relationship Id="rId4" Type="http://schemas.openxmlformats.org/officeDocument/2006/relationships/hyperlink" Target="https://watch.wsp.wa.gov/"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fontAlgn="auto" hangingPunct="1">
              <a:spcAft>
                <a:spcPts val="0"/>
              </a:spcAft>
              <a:defRPr/>
            </a:pPr>
            <a:r>
              <a:rPr lang="en-US">
                <a:latin typeface="Stencil" pitchFamily="82" charset="0"/>
              </a:rPr>
              <a:t>Sealing juvenile records</a:t>
            </a:r>
          </a:p>
        </p:txBody>
      </p:sp>
      <p:pic>
        <p:nvPicPr>
          <p:cNvPr id="15362" name="Picture 4"/>
          <p:cNvPicPr>
            <a:picLocks noGrp="1" noChangeAspect="1" noChangeArrowheads="1"/>
          </p:cNvPicPr>
          <p:nvPr>
            <p:ph idx="1"/>
          </p:nvPr>
        </p:nvPicPr>
        <p:blipFill>
          <a:blip r:embed="rId2"/>
          <a:srcRect/>
          <a:stretch>
            <a:fillRect/>
          </a:stretch>
        </p:blipFill>
        <p:spPr>
          <a:xfrm>
            <a:off x="609600" y="2514600"/>
            <a:ext cx="2425700" cy="3657600"/>
          </a:xfrm>
        </p:spPr>
      </p:pic>
      <p:sp>
        <p:nvSpPr>
          <p:cNvPr id="15363" name="Rectangle 6"/>
          <p:cNvSpPr>
            <a:spLocks noGrp="1" noChangeArrowheads="1"/>
          </p:cNvSpPr>
          <p:nvPr>
            <p:ph type="body" idx="4294967295"/>
          </p:nvPr>
        </p:nvSpPr>
        <p:spPr>
          <a:xfrm>
            <a:off x="3352800" y="1524000"/>
            <a:ext cx="5791200" cy="685800"/>
          </a:xfrm>
        </p:spPr>
        <p:txBody>
          <a:bodyPr/>
          <a:lstStyle/>
          <a:p>
            <a:pPr eaLnBrk="1" hangingPunct="1">
              <a:buFont typeface="Wingdings" pitchFamily="2" charset="2"/>
              <a:buNone/>
            </a:pPr>
            <a:r>
              <a:rPr lang="en-US" smtClean="0">
                <a:latin typeface="AmerType Md BT"/>
              </a:rPr>
              <a:t>UNLOCKING THE FUTURE</a:t>
            </a:r>
          </a:p>
          <a:p>
            <a:pPr eaLnBrk="1" hangingPunct="1">
              <a:buFont typeface="Wingdings" pitchFamily="2" charset="2"/>
              <a:buNone/>
            </a:pPr>
            <a:endParaRPr lang="en-US" smtClean="0">
              <a:latin typeface="AmerType Md BT"/>
            </a:endParaRPr>
          </a:p>
        </p:txBody>
      </p:sp>
      <p:sp>
        <p:nvSpPr>
          <p:cNvPr id="15364" name="Text Box 7"/>
          <p:cNvSpPr txBox="1">
            <a:spLocks noChangeArrowheads="1"/>
          </p:cNvSpPr>
          <p:nvPr/>
        </p:nvSpPr>
        <p:spPr bwMode="auto">
          <a:xfrm>
            <a:off x="3429000" y="3403600"/>
            <a:ext cx="5110163" cy="2044700"/>
          </a:xfrm>
          <a:prstGeom prst="rect">
            <a:avLst/>
          </a:prstGeom>
          <a:noFill/>
          <a:ln w="9525">
            <a:noFill/>
            <a:miter lim="800000"/>
            <a:headEnd/>
            <a:tailEnd/>
          </a:ln>
        </p:spPr>
        <p:txBody>
          <a:bodyPr wrap="none">
            <a:spAutoFit/>
          </a:bodyPr>
          <a:lstStyle/>
          <a:p>
            <a:pPr eaLnBrk="0" hangingPunct="0"/>
            <a:r>
              <a:rPr lang="en-US" sz="2000" i="1"/>
              <a:t>The Juvenile Records Sealing</a:t>
            </a:r>
          </a:p>
          <a:p>
            <a:pPr eaLnBrk="0" hangingPunct="0"/>
            <a:r>
              <a:rPr lang="en-US" i="1"/>
              <a:t>Prepared by  Kim Ambrose, Supervising Attorney</a:t>
            </a:r>
          </a:p>
          <a:p>
            <a:pPr eaLnBrk="0" hangingPunct="0"/>
            <a:r>
              <a:rPr lang="en-US" i="1"/>
              <a:t>UW Children and Youth Advocacy Clinic (CAYAC)</a:t>
            </a:r>
          </a:p>
          <a:p>
            <a:pPr eaLnBrk="0" hangingPunct="0"/>
            <a:endParaRPr lang="en-US" i="1"/>
          </a:p>
          <a:p>
            <a:pPr eaLnBrk="0" hangingPunct="0"/>
            <a:r>
              <a:rPr lang="en-US" i="1"/>
              <a:t>As Told by George Yeannakis, TeamChild  and </a:t>
            </a:r>
          </a:p>
          <a:p>
            <a:pPr eaLnBrk="0" hangingPunct="0"/>
            <a:r>
              <a:rPr lang="en-US" i="1"/>
              <a:t>			Corey Wood, SYLAW</a:t>
            </a:r>
          </a:p>
          <a:p>
            <a:pPr eaLnBrk="0" hangingPunct="0"/>
            <a:endParaRPr lang="en-US" i="1"/>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fontAlgn="auto" hangingPunct="1">
              <a:spcAft>
                <a:spcPts val="0"/>
              </a:spcAft>
              <a:defRPr/>
            </a:pPr>
            <a:r>
              <a:rPr lang="en-US"/>
              <a:t>Juvenile Sealing Process</a:t>
            </a:r>
          </a:p>
        </p:txBody>
      </p:sp>
      <p:sp>
        <p:nvSpPr>
          <p:cNvPr id="16387" name="Rectangle 3"/>
          <p:cNvSpPr>
            <a:spLocks noGrp="1" noChangeArrowheads="1"/>
          </p:cNvSpPr>
          <p:nvPr>
            <p:ph idx="1"/>
          </p:nvPr>
        </p:nvSpPr>
        <p:spPr/>
        <p:txBody>
          <a:bodyPr/>
          <a:lstStyle/>
          <a:p>
            <a:pPr eaLnBrk="1" hangingPunct="1"/>
            <a:r>
              <a:rPr lang="en-US" smtClean="0"/>
              <a:t>Intake</a:t>
            </a:r>
          </a:p>
          <a:p>
            <a:pPr eaLnBrk="1" hangingPunct="1"/>
            <a:r>
              <a:rPr lang="en-US" smtClean="0"/>
              <a:t>JIS/Criminal History Check</a:t>
            </a:r>
          </a:p>
          <a:p>
            <a:pPr eaLnBrk="1" hangingPunct="1"/>
            <a:r>
              <a:rPr lang="en-US" smtClean="0"/>
              <a:t>Meet with and interview client*</a:t>
            </a:r>
          </a:p>
          <a:p>
            <a:pPr eaLnBrk="1" hangingPunct="1"/>
            <a:r>
              <a:rPr lang="en-US" smtClean="0"/>
              <a:t>Complete forms and print*</a:t>
            </a:r>
          </a:p>
          <a:p>
            <a:pPr eaLnBrk="1" hangingPunct="1"/>
            <a:r>
              <a:rPr lang="en-US" smtClean="0"/>
              <a:t>Review forms with client*</a:t>
            </a:r>
          </a:p>
          <a:p>
            <a:pPr eaLnBrk="1" hangingPunct="1"/>
            <a:r>
              <a:rPr lang="en-US" smtClean="0"/>
              <a:t>Client signature*</a:t>
            </a:r>
          </a:p>
          <a:p>
            <a:pPr eaLnBrk="1" hangingPunct="1"/>
            <a:r>
              <a:rPr lang="en-US" smtClean="0"/>
              <a:t>Make copies for client and explain next steps*</a:t>
            </a:r>
          </a:p>
          <a:p>
            <a:pPr eaLnBrk="1" hangingPunct="1"/>
            <a:r>
              <a:rPr lang="en-US" smtClean="0"/>
              <a:t>Set hearing date, file motion, serve other parties</a:t>
            </a:r>
          </a:p>
          <a:p>
            <a:pPr eaLnBrk="1" hangingPunct="1">
              <a:buFont typeface="Wingdings" pitchFamily="2" charset="2"/>
              <a:buNone/>
            </a:pPr>
            <a:endParaRPr lang="en-US"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20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wipe(left)">
                                      <p:cBhvr>
                                        <p:cTn id="12" dur="500"/>
                                        <p:tgtEl>
                                          <p:spTgt spid="163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wipe(left)">
                                      <p:cBhvr>
                                        <p:cTn id="17" dur="500"/>
                                        <p:tgtEl>
                                          <p:spTgt spid="163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wipe(left)">
                                      <p:cBhvr>
                                        <p:cTn id="22" dur="500"/>
                                        <p:tgtEl>
                                          <p:spTgt spid="163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wipe(left)">
                                      <p:cBhvr>
                                        <p:cTn id="27" dur="500"/>
                                        <p:tgtEl>
                                          <p:spTgt spid="1638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387">
                                            <p:txEl>
                                              <p:pRg st="4" end="4"/>
                                            </p:txEl>
                                          </p:spTgt>
                                        </p:tgtEl>
                                        <p:attrNameLst>
                                          <p:attrName>style.visibility</p:attrName>
                                        </p:attrNameLst>
                                      </p:cBhvr>
                                      <p:to>
                                        <p:strVal val="visible"/>
                                      </p:to>
                                    </p:set>
                                    <p:animEffect transition="in" filter="wipe(left)">
                                      <p:cBhvr>
                                        <p:cTn id="32" dur="500"/>
                                        <p:tgtEl>
                                          <p:spTgt spid="1638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Effect transition="in" filter="wipe(left)">
                                      <p:cBhvr>
                                        <p:cTn id="37" dur="500"/>
                                        <p:tgtEl>
                                          <p:spTgt spid="1638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6387">
                                            <p:txEl>
                                              <p:pRg st="6" end="6"/>
                                            </p:txEl>
                                          </p:spTgt>
                                        </p:tgtEl>
                                        <p:attrNameLst>
                                          <p:attrName>style.visibility</p:attrName>
                                        </p:attrNameLst>
                                      </p:cBhvr>
                                      <p:to>
                                        <p:strVal val="visible"/>
                                      </p:to>
                                    </p:set>
                                    <p:animEffect transition="in" filter="wipe(left)">
                                      <p:cBhvr>
                                        <p:cTn id="42" dur="500"/>
                                        <p:tgtEl>
                                          <p:spTgt spid="1638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6387">
                                            <p:txEl>
                                              <p:pRg st="7" end="7"/>
                                            </p:txEl>
                                          </p:spTgt>
                                        </p:tgtEl>
                                        <p:attrNameLst>
                                          <p:attrName>style.visibility</p:attrName>
                                        </p:attrNameLst>
                                      </p:cBhvr>
                                      <p:to>
                                        <p:strVal val="visible"/>
                                      </p:to>
                                    </p:set>
                                    <p:animEffect transition="in" filter="wipe(left)">
                                      <p:cBhvr>
                                        <p:cTn id="47" dur="500"/>
                                        <p:tgtEl>
                                          <p:spTgt spid="16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Complete Notice, Motion, Declaration and Proposed Order</a:t>
            </a:r>
            <a:endParaRPr lang="en-US" dirty="0"/>
          </a:p>
        </p:txBody>
      </p:sp>
      <p:sp>
        <p:nvSpPr>
          <p:cNvPr id="3" name="Content Placeholder 2"/>
          <p:cNvSpPr>
            <a:spLocks noGrp="1"/>
          </p:cNvSpPr>
          <p:nvPr>
            <p:ph idx="1"/>
          </p:nvPr>
        </p:nvSpPr>
        <p:spPr/>
        <p:txBody>
          <a:bodyPr/>
          <a:lstStyle/>
          <a:p>
            <a:pPr eaLnBrk="1" hangingPunct="1"/>
            <a:r>
              <a:rPr lang="en-US" smtClean="0">
                <a:hlinkClick r:id="rId2"/>
              </a:rPr>
              <a:t>Notice, Motion and Declaration  </a:t>
            </a:r>
            <a:endParaRPr lang="en-US" smtClean="0"/>
          </a:p>
          <a:p>
            <a:pPr eaLnBrk="1" hangingPunct="1"/>
            <a:r>
              <a:rPr lang="en-US" smtClean="0"/>
              <a:t>Non-conviction data can be sealed.</a:t>
            </a:r>
          </a:p>
          <a:p>
            <a:pPr eaLnBrk="1" hangingPunct="1"/>
            <a:r>
              <a:rPr lang="en-US" smtClean="0"/>
              <a:t>Diversions can be destroyed.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Review with Client</a:t>
            </a:r>
            <a:endParaRPr lang="en-US" dirty="0"/>
          </a:p>
        </p:txBody>
      </p:sp>
      <p:sp>
        <p:nvSpPr>
          <p:cNvPr id="3" name="Content Placeholder 2"/>
          <p:cNvSpPr>
            <a:spLocks noGrp="1"/>
          </p:cNvSpPr>
          <p:nvPr>
            <p:ph idx="1"/>
          </p:nvPr>
        </p:nvSpPr>
        <p:spPr/>
        <p:txBody>
          <a:bodyPr/>
          <a:lstStyle/>
          <a:p>
            <a:pPr eaLnBrk="1" hangingPunct="1"/>
            <a:r>
              <a:rPr lang="en-US" smtClean="0"/>
              <a:t>Read with client</a:t>
            </a:r>
          </a:p>
          <a:p>
            <a:pPr eaLnBrk="1" hangingPunct="1"/>
            <a:r>
              <a:rPr lang="en-US" smtClean="0"/>
              <a:t>Give client the opportunity to ask questions</a:t>
            </a:r>
          </a:p>
          <a:p>
            <a:pPr eaLnBrk="1" hangingPunct="1"/>
            <a:r>
              <a:rPr lang="en-US" smtClean="0"/>
              <a:t>Have client sign ALL notices, motions, declarations and proposed orders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Explain Next Steps</a:t>
            </a:r>
            <a:endParaRPr lang="en-US" dirty="0"/>
          </a:p>
        </p:txBody>
      </p:sp>
      <p:sp>
        <p:nvSpPr>
          <p:cNvPr id="3" name="Content Placeholder 2"/>
          <p:cNvSpPr>
            <a:spLocks noGrp="1"/>
          </p:cNvSpPr>
          <p:nvPr>
            <p:ph idx="1"/>
          </p:nvPr>
        </p:nvSpPr>
        <p:spPr/>
        <p:txBody>
          <a:bodyPr/>
          <a:lstStyle/>
          <a:p>
            <a:pPr eaLnBrk="1" hangingPunct="1"/>
            <a:r>
              <a:rPr lang="en-US" smtClean="0"/>
              <a:t>We will set a hearing date and file the motion and serve the prosecutor, police, WSP, etc.</a:t>
            </a:r>
          </a:p>
          <a:p>
            <a:pPr eaLnBrk="1" hangingPunct="1"/>
            <a:r>
              <a:rPr lang="en-US" smtClean="0"/>
              <a:t>The hearing date will probably be in 3-4 weeks at juvenile court</a:t>
            </a:r>
          </a:p>
          <a:p>
            <a:pPr eaLnBrk="1" hangingPunct="1"/>
            <a:r>
              <a:rPr lang="en-US" smtClean="0"/>
              <a:t>You (the client) will need to appear unless there is a really good reason not to show up</a:t>
            </a:r>
          </a:p>
          <a:p>
            <a:pPr eaLnBrk="1" hangingPunct="1"/>
            <a:r>
              <a:rPr lang="en-US" smtClean="0"/>
              <a:t>The judge should sign the order that day and client will leave with a sealing order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Why the Motion May Still Be Denied</a:t>
            </a:r>
            <a:endParaRPr lang="en-US" dirty="0"/>
          </a:p>
        </p:txBody>
      </p:sp>
      <p:sp>
        <p:nvSpPr>
          <p:cNvPr id="3" name="Content Placeholder 2"/>
          <p:cNvSpPr>
            <a:spLocks noGrp="1"/>
          </p:cNvSpPr>
          <p:nvPr>
            <p:ph idx="1"/>
          </p:nvPr>
        </p:nvSpPr>
        <p:spPr/>
        <p:txBody>
          <a:bodyPr/>
          <a:lstStyle/>
          <a:p>
            <a:pPr eaLnBrk="1" hangingPunct="1"/>
            <a:r>
              <a:rPr lang="en-US" smtClean="0"/>
              <a:t>Sometimes we serve the prosecutor and they find out of state convictions, arrests, etc.</a:t>
            </a:r>
          </a:p>
          <a:p>
            <a:pPr eaLnBrk="1" hangingPunct="1"/>
            <a:r>
              <a:rPr lang="en-US" smtClean="0"/>
              <a:t>Sometimes they find out we are wrong on our dates</a:t>
            </a:r>
          </a:p>
          <a:p>
            <a:pPr eaLnBrk="1" hangingPunct="1"/>
            <a:r>
              <a:rPr lang="en-US" smtClean="0"/>
              <a:t>Sometimes there is still $ owed</a:t>
            </a:r>
          </a:p>
          <a:p>
            <a:pPr eaLnBrk="1" hangingPunct="1"/>
            <a:r>
              <a:rPr lang="en-US" smtClean="0"/>
              <a:t>Sometimes they find pending matters we didn’t catch</a:t>
            </a:r>
          </a:p>
          <a:p>
            <a:pPr eaLnBrk="1" hangingPunct="1"/>
            <a:r>
              <a:rPr lang="en-US" smtClean="0"/>
              <a:t>We will notify them before the hearing date and they don’t have to appear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folHlink"/>
                </a:solidFill>
                <a:effectLst/>
              </a:rPr>
              <a:t>Sealing Sex Offenses</a:t>
            </a:r>
          </a:p>
        </p:txBody>
      </p:sp>
      <p:sp>
        <p:nvSpPr>
          <p:cNvPr id="30722" name="Rectangle 3"/>
          <p:cNvSpPr>
            <a:spLocks noGrp="1"/>
          </p:cNvSpPr>
          <p:nvPr>
            <p:ph type="body" idx="1"/>
          </p:nvPr>
        </p:nvSpPr>
        <p:spPr/>
        <p:txBody>
          <a:bodyPr/>
          <a:lstStyle/>
          <a:p>
            <a:r>
              <a:rPr lang="en-US" smtClean="0">
                <a:hlinkClick r:id="rId3"/>
              </a:rPr>
              <a:t>RCW 13.50.050 </a:t>
            </a:r>
            <a:r>
              <a:rPr lang="en-US" smtClean="0"/>
              <a:t>was amended in 2011 by </a:t>
            </a:r>
            <a:r>
              <a:rPr lang="en-US" b="1" smtClean="0">
                <a:hlinkClick r:id="rId4"/>
              </a:rPr>
              <a:t>5204-S.SL</a:t>
            </a:r>
            <a:r>
              <a:rPr lang="en-US" smtClean="0"/>
              <a:t> to allow sex offenses to be sealed </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4"/>
          <p:cNvSpPr>
            <a:spLocks noChangeArrowheads="1"/>
          </p:cNvSpPr>
          <p:nvPr/>
        </p:nvSpPr>
        <p:spPr bwMode="auto">
          <a:xfrm>
            <a:off x="295275" y="2424113"/>
            <a:ext cx="8555038" cy="2014537"/>
          </a:xfrm>
          <a:prstGeom prst="rect">
            <a:avLst/>
          </a:prstGeom>
          <a:noFill/>
          <a:ln w="9525">
            <a:noFill/>
            <a:miter lim="800000"/>
            <a:headEnd/>
            <a:tailEnd/>
          </a:ln>
        </p:spPr>
        <p:txBody>
          <a:bodyPr wrap="none" anchor="ctr">
            <a:spAutoFit/>
          </a:bodyPr>
          <a:lstStyle/>
          <a:p>
            <a:pPr algn="ctr"/>
            <a:r>
              <a:rPr lang="en-US" b="1" u="sng"/>
              <a:t>GETTING THE MONKEY OFF THEIR BACKS</a:t>
            </a:r>
            <a:endParaRPr lang="en-US"/>
          </a:p>
          <a:p>
            <a:pPr algn="ctr"/>
            <a:r>
              <a:rPr lang="en-US"/>
              <a:t>Ending the Duty to Register as a Sex or Kidnapping Offender in Washington Courts</a:t>
            </a:r>
          </a:p>
          <a:p>
            <a:pPr algn="ctr"/>
            <a:r>
              <a:rPr lang="en-US"/>
              <a:t>Washington Defender Association Annual Conference, April 30, 2011</a:t>
            </a:r>
          </a:p>
          <a:p>
            <a:pPr algn="ctr"/>
            <a:r>
              <a:rPr lang="en-US"/>
              <a:t>Brad A. Meryhew, Rhodes &amp; Meryhew, LLP</a:t>
            </a:r>
          </a:p>
          <a:p>
            <a:pPr algn="ctr"/>
            <a:r>
              <a:rPr lang="en-US"/>
              <a:t>As told by George Yeannakis</a:t>
            </a:r>
          </a:p>
          <a:p>
            <a:pPr algn="ctr"/>
            <a:endParaRPr lang="en-US"/>
          </a:p>
          <a:p>
            <a:pPr algn="ctr"/>
            <a:r>
              <a:rPr lang="en-US"/>
              <a:t>Material available at </a:t>
            </a:r>
            <a:r>
              <a:rPr lang="en-US">
                <a:hlinkClick r:id="rId3"/>
              </a:rPr>
              <a:t>WDA website</a:t>
            </a:r>
            <a:endParaRPr lang="en-US"/>
          </a:p>
        </p:txBody>
      </p:sp>
      <p:pic>
        <p:nvPicPr>
          <p:cNvPr id="32770" name="Rectangle 2"/>
          <p:cNvPicPr>
            <a:picLocks noChangeArrowheads="1"/>
          </p:cNvPicPr>
          <p:nvPr/>
        </p:nvPicPr>
        <p:blipFill>
          <a:blip r:embed="rId4"/>
          <a:srcRect/>
          <a:stretch>
            <a:fillRect/>
          </a:stretch>
        </p:blipFill>
        <p:spPr bwMode="auto">
          <a:xfrm>
            <a:off x="536575" y="304800"/>
            <a:ext cx="8242300" cy="1158875"/>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folHlink"/>
                </a:solidFill>
                <a:effectLst/>
              </a:rPr>
              <a:t>Sealing Sex Offenses</a:t>
            </a:r>
          </a:p>
        </p:txBody>
      </p:sp>
      <p:sp>
        <p:nvSpPr>
          <p:cNvPr id="34818" name="Rectangle 3"/>
          <p:cNvSpPr>
            <a:spLocks noGrp="1"/>
          </p:cNvSpPr>
          <p:nvPr>
            <p:ph type="body" idx="1"/>
          </p:nvPr>
        </p:nvSpPr>
        <p:spPr/>
        <p:txBody>
          <a:bodyPr/>
          <a:lstStyle/>
          <a:p>
            <a:r>
              <a:rPr lang="en-US" smtClean="0"/>
              <a:t>Statutory Criteria:</a:t>
            </a:r>
          </a:p>
          <a:p>
            <a:pPr lvl="1"/>
            <a:r>
              <a:rPr lang="en-US" smtClean="0"/>
              <a:t>Five years since release from confinement</a:t>
            </a:r>
          </a:p>
          <a:p>
            <a:pPr lvl="1"/>
            <a:r>
              <a:rPr lang="en-US" smtClean="0"/>
              <a:t>All restitution, and other LFO’s have been paid</a:t>
            </a:r>
          </a:p>
          <a:p>
            <a:pPr lvl="1"/>
            <a:r>
              <a:rPr lang="en-US" smtClean="0"/>
              <a:t>No pending offenses (adult or juvenile)</a:t>
            </a:r>
          </a:p>
          <a:p>
            <a:pPr lvl="1"/>
            <a:r>
              <a:rPr lang="en-US" smtClean="0"/>
              <a:t>Relieved of Sex Offender Registration requirement</a:t>
            </a:r>
          </a:p>
          <a:p>
            <a:pPr lvl="1">
              <a:buFont typeface="Wingdings 2" pitchFamily="18" charset="2"/>
              <a:buNone/>
            </a:pPr>
            <a:r>
              <a:rPr lang="en-US" smtClean="0"/>
              <a:t> </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folHlink"/>
                </a:solidFill>
                <a:effectLst/>
              </a:rPr>
              <a:t>Sealing Sex Offenses</a:t>
            </a:r>
          </a:p>
        </p:txBody>
      </p:sp>
      <p:sp>
        <p:nvSpPr>
          <p:cNvPr id="36866" name="Rectangle 3"/>
          <p:cNvSpPr>
            <a:spLocks noGrp="1"/>
          </p:cNvSpPr>
          <p:nvPr>
            <p:ph type="body" idx="1"/>
          </p:nvPr>
        </p:nvSpPr>
        <p:spPr/>
        <p:txBody>
          <a:bodyPr/>
          <a:lstStyle/>
          <a:p>
            <a:r>
              <a:rPr lang="en-US" smtClean="0"/>
              <a:t>Removing Sex Offender Registration</a:t>
            </a:r>
          </a:p>
          <a:p>
            <a:pPr lvl="1"/>
            <a:r>
              <a:rPr lang="en-US" smtClean="0">
                <a:hlinkClick r:id="rId2"/>
              </a:rPr>
              <a:t>RCW 9A.44.143 </a:t>
            </a:r>
            <a:r>
              <a:rPr lang="en-US" smtClean="0"/>
              <a:t>was amended in 2010 to allow courts to remove the sex offender registration requirement of any juvenile offender</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folHlink"/>
                </a:solidFill>
                <a:effectLst/>
              </a:rPr>
              <a:t>Sealing Sex Offenses</a:t>
            </a:r>
          </a:p>
        </p:txBody>
      </p:sp>
      <p:sp>
        <p:nvSpPr>
          <p:cNvPr id="37890" name="Rectangle 3"/>
          <p:cNvSpPr>
            <a:spLocks noGrp="1"/>
          </p:cNvSpPr>
          <p:nvPr>
            <p:ph type="body" idx="1"/>
          </p:nvPr>
        </p:nvSpPr>
        <p:spPr/>
        <p:txBody>
          <a:bodyPr/>
          <a:lstStyle/>
          <a:p>
            <a:r>
              <a:rPr lang="en-US" smtClean="0"/>
              <a:t>Removing Sex Offender Registration</a:t>
            </a:r>
          </a:p>
          <a:p>
            <a:pPr lvl="1"/>
            <a:r>
              <a:rPr lang="en-US" smtClean="0"/>
              <a:t>Statutory Criteria</a:t>
            </a:r>
          </a:p>
          <a:p>
            <a:pPr lvl="2"/>
            <a:r>
              <a:rPr lang="en-US" smtClean="0"/>
              <a:t>15 or older at time of commission of offense</a:t>
            </a:r>
          </a:p>
          <a:p>
            <a:pPr lvl="3"/>
            <a:r>
              <a:rPr lang="en-US" smtClean="0"/>
              <a:t>60 months since release from confinement</a:t>
            </a:r>
          </a:p>
          <a:p>
            <a:pPr lvl="3"/>
            <a:r>
              <a:rPr lang="en-US" smtClean="0"/>
              <a:t>No additional sex offenses</a:t>
            </a:r>
          </a:p>
          <a:p>
            <a:pPr lvl="3"/>
            <a:r>
              <a:rPr lang="en-US" smtClean="0"/>
              <a:t>No adjudications/convictions for failure to register</a:t>
            </a:r>
          </a:p>
          <a:p>
            <a:pPr lvl="3"/>
            <a:r>
              <a:rPr lang="en-US" smtClean="0"/>
              <a:t>The offender is sufficiently rehabilitated to warrant  removal</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3238" y="5075238"/>
            <a:ext cx="8183562" cy="1052512"/>
          </a:xfrm>
        </p:spPr>
        <p:txBody>
          <a:bodyPr>
            <a:normAutofit fontScale="90000"/>
          </a:bodyPr>
          <a:lstStyle/>
          <a:p>
            <a:pPr eaLnBrk="1" fontAlgn="auto" hangingPunct="1">
              <a:spcAft>
                <a:spcPts val="0"/>
              </a:spcAft>
              <a:defRPr/>
            </a:pPr>
            <a:r>
              <a:rPr lang="en-US" sz="4000" dirty="0">
                <a:solidFill>
                  <a:schemeClr val="accent1">
                    <a:tint val="88000"/>
                    <a:satMod val="150000"/>
                  </a:schemeClr>
                </a:solidFill>
              </a:rPr>
              <a:t>How Long Will it Stay on My Record?</a:t>
            </a:r>
          </a:p>
        </p:txBody>
      </p:sp>
      <p:sp>
        <p:nvSpPr>
          <p:cNvPr id="9219" name="Rectangle 3"/>
          <p:cNvSpPr>
            <a:spLocks noGrp="1" noChangeArrowheads="1"/>
          </p:cNvSpPr>
          <p:nvPr>
            <p:ph idx="1"/>
          </p:nvPr>
        </p:nvSpPr>
        <p:spPr>
          <a:xfrm>
            <a:off x="503238" y="530225"/>
            <a:ext cx="8183562" cy="4187825"/>
          </a:xfrm>
        </p:spPr>
        <p:txBody>
          <a:bodyPr/>
          <a:lstStyle/>
          <a:p>
            <a:pPr eaLnBrk="1" hangingPunct="1"/>
            <a:r>
              <a:rPr lang="en-US" b="1" smtClean="0"/>
              <a:t>Forever,</a:t>
            </a:r>
            <a:r>
              <a:rPr lang="en-US" smtClean="0"/>
              <a:t> </a:t>
            </a:r>
            <a:r>
              <a:rPr lang="en-US" i="1" smtClean="0"/>
              <a:t>unless</a:t>
            </a:r>
            <a:r>
              <a:rPr lang="en-US" smtClean="0"/>
              <a:t> </a:t>
            </a:r>
          </a:p>
          <a:p>
            <a:pPr lvl="1" eaLnBrk="1" hangingPunct="1"/>
            <a:r>
              <a:rPr lang="en-US" smtClean="0"/>
              <a:t>you are </a:t>
            </a:r>
            <a:r>
              <a:rPr lang="en-US" b="1" smtClean="0"/>
              <a:t>eligible  to seal; </a:t>
            </a:r>
            <a:r>
              <a:rPr lang="en-US" smtClean="0"/>
              <a:t>AND</a:t>
            </a:r>
          </a:p>
          <a:p>
            <a:pPr lvl="1" eaLnBrk="1" hangingPunct="1"/>
            <a:r>
              <a:rPr lang="en-US" smtClean="0"/>
              <a:t>you file a </a:t>
            </a:r>
            <a:r>
              <a:rPr lang="en-US" b="1" smtClean="0"/>
              <a:t>motion to vacate or seal </a:t>
            </a:r>
            <a:r>
              <a:rPr lang="en-US" smtClean="0"/>
              <a:t>the conviction in juvenile court; AND</a:t>
            </a:r>
          </a:p>
          <a:p>
            <a:pPr lvl="1" eaLnBrk="1" hangingPunct="1"/>
            <a:r>
              <a:rPr lang="en-US" smtClean="0"/>
              <a:t>the </a:t>
            </a:r>
            <a:r>
              <a:rPr lang="en-US" b="1" smtClean="0"/>
              <a:t>court grants your motion; </a:t>
            </a:r>
            <a:r>
              <a:rPr lang="en-US" smtClean="0"/>
              <a:t>AND</a:t>
            </a:r>
          </a:p>
          <a:p>
            <a:pPr lvl="1" eaLnBrk="1" hangingPunct="1"/>
            <a:r>
              <a:rPr lang="en-US" smtClean="0"/>
              <a:t>you </a:t>
            </a:r>
            <a:r>
              <a:rPr lang="en-US" b="1" smtClean="0"/>
              <a:t>serve the order sealing your record to all of the agencies </a:t>
            </a:r>
            <a:r>
              <a:rPr lang="en-US" smtClean="0"/>
              <a:t>(public and private) that might have your record.</a:t>
            </a:r>
          </a:p>
          <a:p>
            <a:pPr lvl="1" eaLnBrk="1" hangingPunct="1">
              <a:buFont typeface="Verdana" pitchFamily="34" charset="0"/>
              <a:buNone/>
            </a:pPr>
            <a:endParaRPr lang="en-US" smtClean="0"/>
          </a:p>
          <a:p>
            <a:pPr eaLnBrk="1" hangingPunct="1">
              <a:buFontTx/>
              <a:buNone/>
            </a:pPr>
            <a:endParaRPr lang="en-US"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left)">
                                      <p:cBhvr>
                                        <p:cTn id="7" dur="1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wipe(left)">
                                      <p:cBhvr>
                                        <p:cTn id="12" dur="5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wipe(left)">
                                      <p:cBhvr>
                                        <p:cTn id="17" dur="5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wipe(left)">
                                      <p:cBhvr>
                                        <p:cTn id="22" dur="5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wipe(left)">
                                      <p:cBhvr>
                                        <p:cTn id="27" dur="500"/>
                                        <p:tgtEl>
                                          <p:spTgt spid="92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wipe(left)">
                                      <p:cBhvr>
                                        <p:cTn id="32"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folHlink"/>
                </a:solidFill>
                <a:effectLst/>
              </a:rPr>
              <a:t>Sealing Sex Offenses</a:t>
            </a:r>
          </a:p>
        </p:txBody>
      </p:sp>
      <p:sp>
        <p:nvSpPr>
          <p:cNvPr id="38914" name="Rectangle 3"/>
          <p:cNvSpPr>
            <a:spLocks noGrp="1"/>
          </p:cNvSpPr>
          <p:nvPr>
            <p:ph type="body" idx="1"/>
          </p:nvPr>
        </p:nvSpPr>
        <p:spPr/>
        <p:txBody>
          <a:bodyPr/>
          <a:lstStyle/>
          <a:p>
            <a:r>
              <a:rPr lang="en-US" smtClean="0"/>
              <a:t>Removing Sex offender Registration</a:t>
            </a:r>
          </a:p>
          <a:p>
            <a:pPr lvl="1"/>
            <a:r>
              <a:rPr lang="en-US" smtClean="0"/>
              <a:t>Statutory Criteria</a:t>
            </a:r>
          </a:p>
          <a:p>
            <a:pPr lvl="2"/>
            <a:r>
              <a:rPr lang="en-US" smtClean="0"/>
              <a:t>Younger than 15 at time of commission of offense</a:t>
            </a:r>
          </a:p>
          <a:p>
            <a:pPr lvl="2"/>
            <a:r>
              <a:rPr lang="en-US" smtClean="0"/>
              <a:t>24 months since release from confinement</a:t>
            </a:r>
          </a:p>
          <a:p>
            <a:pPr lvl="2"/>
            <a:r>
              <a:rPr lang="en-US" smtClean="0"/>
              <a:t>No subsequent sex offenses</a:t>
            </a:r>
          </a:p>
          <a:p>
            <a:pPr lvl="2"/>
            <a:r>
              <a:rPr lang="en-US" smtClean="0"/>
              <a:t>No adjudication/conviction for Failure to Register</a:t>
            </a:r>
          </a:p>
          <a:p>
            <a:pPr lvl="2"/>
            <a:r>
              <a:rPr lang="en-US" smtClean="0"/>
              <a:t>The offender is sufficiently rehabilitated to warrant  removal</a:t>
            </a:r>
          </a:p>
          <a:p>
            <a:pPr lvl="2"/>
            <a:endParaRPr lang="en-US" smtClean="0"/>
          </a:p>
          <a:p>
            <a:pPr lvl="2">
              <a:buFont typeface="Wingdings" pitchFamily="2" charset="2"/>
              <a:buNone/>
            </a:pPr>
            <a:endParaRPr lang="en-US" smtClean="0"/>
          </a:p>
          <a:p>
            <a:pPr lvl="2"/>
            <a:endParaRPr lang="en-US" smtClean="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folHlink"/>
                </a:solidFill>
                <a:effectLst/>
              </a:rPr>
              <a:t>Sealing Sex Offenses</a:t>
            </a:r>
          </a:p>
        </p:txBody>
      </p:sp>
      <p:sp>
        <p:nvSpPr>
          <p:cNvPr id="39938" name="Rectangle 3"/>
          <p:cNvSpPr>
            <a:spLocks noGrp="1"/>
          </p:cNvSpPr>
          <p:nvPr>
            <p:ph type="body" idx="1"/>
          </p:nvPr>
        </p:nvSpPr>
        <p:spPr/>
        <p:txBody>
          <a:bodyPr/>
          <a:lstStyle/>
          <a:p>
            <a:pPr>
              <a:lnSpc>
                <a:spcPct val="80000"/>
              </a:lnSpc>
            </a:pPr>
            <a:r>
              <a:rPr lang="en-US" sz="2000" smtClean="0"/>
              <a:t>Removing Sex offender Registration</a:t>
            </a:r>
          </a:p>
          <a:p>
            <a:pPr lvl="1">
              <a:lnSpc>
                <a:spcPct val="80000"/>
              </a:lnSpc>
            </a:pPr>
            <a:r>
              <a:rPr lang="en-US" sz="1800" smtClean="0"/>
              <a:t>Factors that may be considered to determine who “warrants” removal of Sex Offender Registration</a:t>
            </a:r>
          </a:p>
          <a:p>
            <a:pPr lvl="2">
              <a:lnSpc>
                <a:spcPct val="80000"/>
              </a:lnSpc>
            </a:pPr>
            <a:r>
              <a:rPr lang="en-US" sz="1800" smtClean="0"/>
              <a:t>(a) The nature of the offense committed </a:t>
            </a:r>
          </a:p>
          <a:p>
            <a:pPr lvl="2">
              <a:lnSpc>
                <a:spcPct val="80000"/>
              </a:lnSpc>
            </a:pPr>
            <a:r>
              <a:rPr lang="en-US" sz="1800" smtClean="0"/>
              <a:t>(b) subsequent criminal history;</a:t>
            </a:r>
          </a:p>
          <a:p>
            <a:pPr lvl="2">
              <a:lnSpc>
                <a:spcPct val="80000"/>
              </a:lnSpc>
            </a:pPr>
            <a:r>
              <a:rPr lang="en-US" sz="1800" smtClean="0"/>
              <a:t>(c) compliance with supervision;</a:t>
            </a:r>
          </a:p>
          <a:p>
            <a:pPr lvl="2">
              <a:lnSpc>
                <a:spcPct val="80000"/>
              </a:lnSpc>
            </a:pPr>
            <a:r>
              <a:rPr lang="en-US" sz="1800" smtClean="0"/>
              <a:t>(d) The length of time since the crime occurred;</a:t>
            </a:r>
          </a:p>
          <a:p>
            <a:pPr lvl="2">
              <a:lnSpc>
                <a:spcPct val="80000"/>
              </a:lnSpc>
            </a:pPr>
            <a:r>
              <a:rPr lang="en-US" sz="1800" smtClean="0"/>
              <a:t>(e) Any input from community corrections officers, juvenile parole or probation officers, law enforcement, or treatment providers;</a:t>
            </a:r>
          </a:p>
          <a:p>
            <a:pPr lvl="2">
              <a:lnSpc>
                <a:spcPct val="80000"/>
              </a:lnSpc>
            </a:pPr>
            <a:r>
              <a:rPr lang="en-US" sz="1800" smtClean="0"/>
              <a:t>(f) Participation in sex offender treatment;</a:t>
            </a:r>
          </a:p>
          <a:p>
            <a:pPr lvl="2">
              <a:lnSpc>
                <a:spcPct val="80000"/>
              </a:lnSpc>
            </a:pPr>
            <a:r>
              <a:rPr lang="en-US" sz="1800" smtClean="0"/>
              <a:t>(g) Participation in other treatment and rehabilitative programs;</a:t>
            </a:r>
          </a:p>
          <a:p>
            <a:pPr lvl="2">
              <a:lnSpc>
                <a:spcPct val="80000"/>
              </a:lnSpc>
            </a:pPr>
            <a:r>
              <a:rPr lang="en-US" sz="1800" smtClean="0"/>
              <a:t>(h) stability in employment and housing;</a:t>
            </a:r>
          </a:p>
          <a:p>
            <a:pPr lvl="2">
              <a:lnSpc>
                <a:spcPct val="80000"/>
              </a:lnSpc>
            </a:pPr>
            <a:r>
              <a:rPr lang="en-US" sz="1800" smtClean="0"/>
              <a:t>(i) community and personal support system;</a:t>
            </a:r>
          </a:p>
          <a:p>
            <a:pPr lvl="2">
              <a:lnSpc>
                <a:spcPct val="80000"/>
              </a:lnSpc>
            </a:pPr>
            <a:r>
              <a:rPr lang="en-US" sz="1800" smtClean="0"/>
              <a:t>(j) Any risk assessments or evaluations;</a:t>
            </a:r>
          </a:p>
          <a:p>
            <a:pPr lvl="2">
              <a:lnSpc>
                <a:spcPct val="80000"/>
              </a:lnSpc>
            </a:pPr>
            <a:r>
              <a:rPr lang="en-US" sz="1800" smtClean="0"/>
              <a:t>(k) updated polygraph;</a:t>
            </a:r>
          </a:p>
          <a:p>
            <a:pPr lvl="2">
              <a:lnSpc>
                <a:spcPct val="80000"/>
              </a:lnSpc>
            </a:pPr>
            <a:r>
              <a:rPr lang="en-US" sz="1800" smtClean="0"/>
              <a:t>(l) victim’s input;</a:t>
            </a:r>
          </a:p>
          <a:p>
            <a:pPr lvl="2">
              <a:lnSpc>
                <a:spcPct val="80000"/>
              </a:lnSpc>
            </a:pPr>
            <a:r>
              <a:rPr lang="en-US" sz="1800" smtClean="0"/>
              <a:t>(m) Any other factors the court may consider </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bwMode="auto">
          <a:xfrm>
            <a:off x="539750" y="311150"/>
            <a:ext cx="8229600" cy="1143000"/>
          </a:xfrm>
        </p:spPr>
        <p:txBody>
          <a:bodyPr wrap="square" lIns="91440" tIns="45720" rIns="91440" bIns="45720" numCol="1" anchorCtr="0" compatLnSpc="1">
            <a:prstTxWarp prst="textNoShape">
              <a:avLst/>
            </a:prstTxWarp>
          </a:bodyPr>
          <a:lstStyle/>
          <a:p>
            <a:pPr>
              <a:defRPr/>
            </a:pPr>
            <a:r>
              <a:rPr lang="en-US" smtClean="0">
                <a:ln>
                  <a:noFill/>
                </a:ln>
                <a:solidFill>
                  <a:schemeClr val="folHlink"/>
                </a:solidFill>
                <a:effectLst/>
              </a:rPr>
              <a:t>Sealing Sex Offenses</a:t>
            </a:r>
          </a:p>
        </p:txBody>
      </p:sp>
      <p:sp>
        <p:nvSpPr>
          <p:cNvPr id="41986" name="Rectangle 3"/>
          <p:cNvSpPr>
            <a:spLocks noGrp="1"/>
          </p:cNvSpPr>
          <p:nvPr>
            <p:ph type="body" idx="1"/>
          </p:nvPr>
        </p:nvSpPr>
        <p:spPr/>
        <p:txBody>
          <a:bodyPr/>
          <a:lstStyle/>
          <a:p>
            <a:pPr>
              <a:buFont typeface="Wingdings 2" pitchFamily="18" charset="2"/>
              <a:buNone/>
            </a:pPr>
            <a:r>
              <a:rPr lang="en-US" smtClean="0"/>
              <a:t>    </a:t>
            </a:r>
            <a:r>
              <a:rPr lang="en-US" sz="3600" smtClean="0"/>
              <a:t>A juvenile prosecuted and convicted of a sex offense or kidnapping offense as an adult may </a:t>
            </a:r>
            <a:r>
              <a:rPr lang="en-US" sz="3600" u="sng" smtClean="0"/>
              <a:t>not</a:t>
            </a:r>
            <a:r>
              <a:rPr lang="en-US" sz="3600" smtClean="0"/>
              <a:t> petition to the superior court under this section</a:t>
            </a:r>
            <a:r>
              <a:rPr lang="en-US" smtClean="0"/>
              <a:t>.</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50178" name="Rectangle 3"/>
          <p:cNvSpPr>
            <a:spLocks noGrp="1"/>
          </p:cNvSpPr>
          <p:nvPr>
            <p:ph type="body" idx="1"/>
          </p:nvPr>
        </p:nvSpPr>
        <p:spPr>
          <a:xfrm>
            <a:off x="457200" y="1295400"/>
            <a:ext cx="8229600" cy="5013325"/>
          </a:xfrm>
        </p:spPr>
        <p:txBody>
          <a:bodyPr/>
          <a:lstStyle/>
          <a:p>
            <a:pPr marL="847725" indent="-711200">
              <a:lnSpc>
                <a:spcPct val="80000"/>
              </a:lnSpc>
              <a:buFont typeface="Wingdings 2" pitchFamily="18" charset="2"/>
              <a:buNone/>
            </a:pPr>
            <a:r>
              <a:rPr lang="en-US" sz="2400" b="1" smtClean="0"/>
              <a:t>	RELIEF FROM THE DUTY TO REGISTER FOR </a:t>
            </a:r>
          </a:p>
          <a:p>
            <a:pPr marL="847725" indent="-711200">
              <a:lnSpc>
                <a:spcPct val="80000"/>
              </a:lnSpc>
              <a:buFont typeface="Wingdings 2" pitchFamily="18" charset="2"/>
              <a:buNone/>
            </a:pPr>
            <a:r>
              <a:rPr lang="en-US" sz="2400" b="1" smtClean="0"/>
              <a:t>	 JUVENILE SEX AND KIDNAPPING OFFENSES</a:t>
            </a:r>
          </a:p>
          <a:p>
            <a:pPr marL="847725" indent="-711200">
              <a:lnSpc>
                <a:spcPct val="80000"/>
              </a:lnSpc>
              <a:buFont typeface="Wingdings 2" pitchFamily="18" charset="2"/>
              <a:buNone/>
            </a:pPr>
            <a:r>
              <a:rPr lang="en-US" sz="2400" b="1" i="1" smtClean="0"/>
              <a:t>Who Can Petition under the Juvenile Statute for Relie from the Duty to Register as a Sex or Kidnapping Offender?</a:t>
            </a:r>
          </a:p>
          <a:p>
            <a:pPr marL="847725" indent="-711200">
              <a:lnSpc>
                <a:spcPct val="80000"/>
              </a:lnSpc>
            </a:pPr>
            <a:r>
              <a:rPr lang="en-US" sz="2400" smtClean="0"/>
              <a:t>Offenders over 15 years old with Class A Offenses—Five Year Wait.</a:t>
            </a:r>
          </a:p>
          <a:p>
            <a:pPr marL="847725" indent="-711200">
              <a:lnSpc>
                <a:spcPct val="80000"/>
              </a:lnSpc>
            </a:pPr>
            <a:r>
              <a:rPr lang="en-US" sz="2400" smtClean="0"/>
              <a:t>All other juvenile sex offenders—Two Year Wait.</a:t>
            </a:r>
          </a:p>
          <a:p>
            <a:pPr marL="847725" indent="-711200">
              <a:lnSpc>
                <a:spcPct val="80000"/>
              </a:lnSpc>
            </a:pPr>
            <a:r>
              <a:rPr lang="en-US" sz="2400" smtClean="0"/>
              <a:t>Out of State and Federal Juvenile Convictions—Same as Washington Convictions.</a:t>
            </a:r>
          </a:p>
          <a:p>
            <a:pPr marL="847725" indent="-711200">
              <a:lnSpc>
                <a:spcPct val="80000"/>
              </a:lnSpc>
            </a:pPr>
            <a:r>
              <a:rPr lang="en-US" sz="2400" smtClean="0"/>
              <a:t>Juveniles With Prior Sex Offenses—What About Repeat Offenders?</a:t>
            </a:r>
          </a:p>
          <a:p>
            <a:pPr marL="847725" indent="-711200">
              <a:lnSpc>
                <a:spcPct val="80000"/>
              </a:lnSpc>
            </a:pPr>
            <a:r>
              <a:rPr lang="en-US" sz="2400" smtClean="0"/>
              <a:t>Offenses committed While a Juvenile but Prosecuted in Adult Court.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dissolve">
                                      <p:cBhvr>
                                        <p:cTn id="7" dur="500"/>
                                        <p:tgtEl>
                                          <p:spTgt spid="522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0178">
                                            <p:txEl>
                                              <p:pRg st="0" end="0"/>
                                            </p:txEl>
                                          </p:spTgt>
                                        </p:tgtEl>
                                        <p:attrNameLst>
                                          <p:attrName>style.visibility</p:attrName>
                                        </p:attrNameLst>
                                      </p:cBhvr>
                                      <p:to>
                                        <p:strVal val="visible"/>
                                      </p:to>
                                    </p:set>
                                    <p:animEffect transition="in" filter="dissolve">
                                      <p:cBhvr>
                                        <p:cTn id="12" dur="500"/>
                                        <p:tgtEl>
                                          <p:spTgt spid="5017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0178">
                                            <p:txEl>
                                              <p:pRg st="1" end="1"/>
                                            </p:txEl>
                                          </p:spTgt>
                                        </p:tgtEl>
                                        <p:attrNameLst>
                                          <p:attrName>style.visibility</p:attrName>
                                        </p:attrNameLst>
                                      </p:cBhvr>
                                      <p:to>
                                        <p:strVal val="visible"/>
                                      </p:to>
                                    </p:set>
                                    <p:animEffect transition="in" filter="dissolve">
                                      <p:cBhvr>
                                        <p:cTn id="17" dur="500"/>
                                        <p:tgtEl>
                                          <p:spTgt spid="5017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0178">
                                            <p:txEl>
                                              <p:pRg st="2" end="2"/>
                                            </p:txEl>
                                          </p:spTgt>
                                        </p:tgtEl>
                                        <p:attrNameLst>
                                          <p:attrName>style.visibility</p:attrName>
                                        </p:attrNameLst>
                                      </p:cBhvr>
                                      <p:to>
                                        <p:strVal val="visible"/>
                                      </p:to>
                                    </p:set>
                                    <p:animEffect transition="in" filter="dissolve">
                                      <p:cBhvr>
                                        <p:cTn id="22" dur="500"/>
                                        <p:tgtEl>
                                          <p:spTgt spid="5017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0178">
                                            <p:txEl>
                                              <p:pRg st="3" end="3"/>
                                            </p:txEl>
                                          </p:spTgt>
                                        </p:tgtEl>
                                        <p:attrNameLst>
                                          <p:attrName>style.visibility</p:attrName>
                                        </p:attrNameLst>
                                      </p:cBhvr>
                                      <p:to>
                                        <p:strVal val="visible"/>
                                      </p:to>
                                    </p:set>
                                    <p:animEffect transition="in" filter="dissolve">
                                      <p:cBhvr>
                                        <p:cTn id="27" dur="500"/>
                                        <p:tgtEl>
                                          <p:spTgt spid="5017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0178">
                                            <p:txEl>
                                              <p:pRg st="4" end="4"/>
                                            </p:txEl>
                                          </p:spTgt>
                                        </p:tgtEl>
                                        <p:attrNameLst>
                                          <p:attrName>style.visibility</p:attrName>
                                        </p:attrNameLst>
                                      </p:cBhvr>
                                      <p:to>
                                        <p:strVal val="visible"/>
                                      </p:to>
                                    </p:set>
                                    <p:animEffect transition="in" filter="dissolve">
                                      <p:cBhvr>
                                        <p:cTn id="32" dur="500"/>
                                        <p:tgtEl>
                                          <p:spTgt spid="5017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0178">
                                            <p:txEl>
                                              <p:pRg st="5" end="5"/>
                                            </p:txEl>
                                          </p:spTgt>
                                        </p:tgtEl>
                                        <p:attrNameLst>
                                          <p:attrName>style.visibility</p:attrName>
                                        </p:attrNameLst>
                                      </p:cBhvr>
                                      <p:to>
                                        <p:strVal val="visible"/>
                                      </p:to>
                                    </p:set>
                                    <p:animEffect transition="in" filter="dissolve">
                                      <p:cBhvr>
                                        <p:cTn id="37" dur="500"/>
                                        <p:tgtEl>
                                          <p:spTgt spid="5017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0178">
                                            <p:txEl>
                                              <p:pRg st="6" end="6"/>
                                            </p:txEl>
                                          </p:spTgt>
                                        </p:tgtEl>
                                        <p:attrNameLst>
                                          <p:attrName>style.visibility</p:attrName>
                                        </p:attrNameLst>
                                      </p:cBhvr>
                                      <p:to>
                                        <p:strVal val="visible"/>
                                      </p:to>
                                    </p:set>
                                    <p:animEffect transition="in" filter="dissolve">
                                      <p:cBhvr>
                                        <p:cTn id="42" dur="500"/>
                                        <p:tgtEl>
                                          <p:spTgt spid="50178">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0178">
                                            <p:txEl>
                                              <p:pRg st="7" end="7"/>
                                            </p:txEl>
                                          </p:spTgt>
                                        </p:tgtEl>
                                        <p:attrNameLst>
                                          <p:attrName>style.visibility</p:attrName>
                                        </p:attrNameLst>
                                      </p:cBhvr>
                                      <p:to>
                                        <p:strVal val="visible"/>
                                      </p:to>
                                    </p:set>
                                    <p:animEffect transition="in" filter="dissolve">
                                      <p:cBhvr>
                                        <p:cTn id="47" dur="500"/>
                                        <p:tgtEl>
                                          <p:spTgt spid="5017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4"/>
          <p:cNvSpPr>
            <a:spLocks noChangeArrowheads="1"/>
          </p:cNvSpPr>
          <p:nvPr/>
        </p:nvSpPr>
        <p:spPr bwMode="auto">
          <a:xfrm>
            <a:off x="0" y="2009775"/>
            <a:ext cx="9144000" cy="2838450"/>
          </a:xfrm>
          <a:prstGeom prst="rect">
            <a:avLst/>
          </a:prstGeom>
          <a:noFill/>
          <a:ln w="9525">
            <a:noFill/>
            <a:miter lim="800000"/>
            <a:headEnd/>
            <a:tailEnd/>
          </a:ln>
        </p:spPr>
        <p:txBody>
          <a:bodyPr anchor="ctr">
            <a:spAutoFit/>
          </a:bodyPr>
          <a:lstStyle/>
          <a:p>
            <a:pPr indent="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a:t>	 </a:t>
            </a:r>
            <a:r>
              <a:rPr lang="en-US" b="1" u="sng"/>
              <a:t>Out of State and Federal Juvenile Convictions—Same as WA</a:t>
            </a:r>
          </a:p>
          <a:p>
            <a:pPr indent="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a:t>	</a:t>
            </a:r>
            <a:r>
              <a:rPr lang="en-US">
                <a:hlinkClick r:id="rId3"/>
              </a:rPr>
              <a:t>RCW 9A.44.143 </a:t>
            </a:r>
            <a:r>
              <a:rPr lang="en-US"/>
              <a:t>governing petitions to strike registration for offenses committed    	    while the offender was a juvenile apply to juvenile offenses committed in  	  		Washington, and any other state or in federal court. </a:t>
            </a:r>
          </a:p>
          <a:p>
            <a:pPr indent="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a:hlinkClick r:id="rId4"/>
              </a:rPr>
              <a:t>RCW 9A.44.142 </a:t>
            </a:r>
            <a:r>
              <a:rPr lang="en-US"/>
              <a:t>provides, </a:t>
            </a:r>
          </a:p>
          <a:p>
            <a:pPr indent="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a:t>(1) A person who is required to register under RCW </a:t>
            </a:r>
            <a:r>
              <a:rPr lang="en-US">
                <a:hlinkClick r:id="rId5"/>
              </a:rPr>
              <a:t>9A.44.130</a:t>
            </a:r>
            <a:r>
              <a:rPr lang="en-US"/>
              <a:t> may petition the 	 superior court to be relieved of the duty to register:</a:t>
            </a:r>
            <a:br>
              <a:rPr lang="en-US"/>
            </a:br>
            <a:r>
              <a:rPr lang="en-US"/>
              <a:t>     (a) If the person has a duty to register for a sex offense or kidnapping offense  	committed when the offender was a juvenile, </a:t>
            </a:r>
            <a:r>
              <a:rPr lang="en-US" u="sng"/>
              <a:t>regardless of whether the conviction 	was in this state, </a:t>
            </a:r>
            <a:r>
              <a:rPr lang="en-US"/>
              <a:t>as provided in RCW </a:t>
            </a:r>
            <a:r>
              <a:rPr lang="en-US">
                <a:hlinkClick r:id="rId3"/>
              </a:rPr>
              <a:t>9A.44.143</a:t>
            </a:r>
            <a:endParaRPr lang="en-US"/>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5"/>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46082" name="Rectangle 6"/>
          <p:cNvSpPr>
            <a:spLocks noGrp="1"/>
          </p:cNvSpPr>
          <p:nvPr>
            <p:ph type="body" idx="1"/>
          </p:nvPr>
        </p:nvSpPr>
        <p:spPr/>
        <p:txBody>
          <a:bodyPr/>
          <a:lstStyle/>
          <a:p>
            <a:r>
              <a:rPr lang="en-US" sz="2400" b="1" u="sng" smtClean="0"/>
              <a:t>Juveniles With Prior Sex Offenses—What About Repeat Offenders?</a:t>
            </a:r>
            <a:endParaRPr lang="en-US" sz="2400" smtClean="0"/>
          </a:p>
          <a:p>
            <a:r>
              <a:rPr lang="en-US" sz="2400" smtClean="0"/>
              <a:t>	A person who has two or more separate adjudications for a sex offense or kidnapping offense committed while they were a juvenile is barred from bringing a petition to seek relief under </a:t>
            </a:r>
            <a:r>
              <a:rPr lang="en-US" sz="2400" smtClean="0">
                <a:hlinkClick r:id="rId3"/>
              </a:rPr>
              <a:t>9A.44.143</a:t>
            </a:r>
            <a:r>
              <a:rPr lang="en-US" sz="2400" smtClean="0"/>
              <a:t>, which requires that the petitioner have no adjudications for sex or kidnapping offenses. However, they are not barred from bringing a petition under </a:t>
            </a:r>
            <a:r>
              <a:rPr lang="en-US" sz="2400" smtClean="0">
                <a:hlinkClick r:id="rId4"/>
              </a:rPr>
              <a:t>9A.44.142</a:t>
            </a:r>
            <a:r>
              <a:rPr lang="en-US" sz="2400" smtClean="0"/>
              <a:t>, which pertains to all convictions for offenses</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48130" name="Rectangle 3"/>
          <p:cNvSpPr>
            <a:spLocks noGrp="1"/>
          </p:cNvSpPr>
          <p:nvPr>
            <p:ph type="body" idx="1"/>
          </p:nvPr>
        </p:nvSpPr>
        <p:spPr/>
        <p:txBody>
          <a:bodyPr/>
          <a:lstStyle/>
          <a:p>
            <a:r>
              <a:rPr lang="en-US" b="1" u="sng" smtClean="0"/>
              <a:t>Offenses committed while a Juvenile but Prosecuted in Adult Court.</a:t>
            </a:r>
            <a:endParaRPr lang="en-US" smtClean="0"/>
          </a:p>
          <a:p>
            <a:r>
              <a:rPr lang="en-US" smtClean="0"/>
              <a:t>	Unfortunately the shorter waiting periods and lower burden or proof available to juvenile petitioners do not apply if the offense is prosecuted when the person is an adult or in adult court based on a decline by Juvenile Court. </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49154" name="Rectangle 3"/>
          <p:cNvSpPr>
            <a:spLocks noGrp="1"/>
          </p:cNvSpPr>
          <p:nvPr>
            <p:ph type="body" idx="1"/>
          </p:nvPr>
        </p:nvSpPr>
        <p:spPr/>
        <p:txBody>
          <a:bodyPr/>
          <a:lstStyle/>
          <a:p>
            <a:r>
              <a:rPr lang="en-US" sz="2400" smtClean="0"/>
              <a:t> </a:t>
            </a:r>
            <a:r>
              <a:rPr lang="en-US" sz="2400" b="1" u="sng" smtClean="0"/>
              <a:t>Can Juveniles Get off of Registration Automatically, without a Petition?</a:t>
            </a:r>
            <a:endParaRPr lang="en-US" sz="2400" smtClean="0"/>
          </a:p>
          <a:p>
            <a:r>
              <a:rPr lang="en-US" sz="2400" smtClean="0"/>
              <a:t>Under </a:t>
            </a:r>
            <a:r>
              <a:rPr lang="en-US" sz="2400" smtClean="0">
                <a:hlinkClick r:id="rId3"/>
              </a:rPr>
              <a:t>RCW 9A.44.142</a:t>
            </a:r>
            <a:r>
              <a:rPr lang="en-US" sz="2400" smtClean="0"/>
              <a:t>, which applies to all convictions regardless of whether they were in juvenile or adult court, Gross Misdemeanor, Class C and Class B sex and kidnapping offense registration duties will automatically expire after a period of time in the community with no new disqualifying criminal offenses, and those convicted of juvenile offenses can be relieved of the duty to register by meeting those deadlines. </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51202" name="Rectangle 3"/>
          <p:cNvSpPr>
            <a:spLocks noGrp="1"/>
          </p:cNvSpPr>
          <p:nvPr>
            <p:ph type="body" idx="1"/>
          </p:nvPr>
        </p:nvSpPr>
        <p:spPr>
          <a:xfrm>
            <a:off x="457200" y="1692275"/>
            <a:ext cx="8229600" cy="4708525"/>
          </a:xfrm>
        </p:spPr>
        <p:txBody>
          <a:bodyPr/>
          <a:lstStyle/>
          <a:p>
            <a:r>
              <a:rPr lang="en-US" smtClean="0"/>
              <a:t>In 2011 the Legislature amended the requirements for lifting the registration requirements in </a:t>
            </a:r>
            <a:r>
              <a:rPr lang="en-US" smtClean="0">
                <a:hlinkClick r:id="rId3"/>
              </a:rPr>
              <a:t>SB 5204 </a:t>
            </a:r>
            <a:r>
              <a:rPr lang="en-US" smtClean="0"/>
              <a:t>to make the burden of proof a preponderance of the evidence for all petitions to strike registration for striking registration for offenses committed while a juvenile. (The burden of proof for petitions under the “adult” statute is still clear and convincing evidence.)</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60418" name="Rectangle 3"/>
          <p:cNvSpPr>
            <a:spLocks noGrp="1"/>
          </p:cNvSpPr>
          <p:nvPr>
            <p:ph type="body" idx="1"/>
          </p:nvPr>
        </p:nvSpPr>
        <p:spPr/>
        <p:txBody>
          <a:bodyPr/>
          <a:lstStyle/>
          <a:p>
            <a:pPr>
              <a:lnSpc>
                <a:spcPct val="80000"/>
              </a:lnSpc>
            </a:pPr>
            <a:r>
              <a:rPr lang="en-US" sz="2000" b="1" u="sng" smtClean="0"/>
              <a:t>What are the Factors the Court Considers in Deciding the Petition?</a:t>
            </a:r>
          </a:p>
          <a:p>
            <a:pPr lvl="1">
              <a:lnSpc>
                <a:spcPct val="80000"/>
              </a:lnSpc>
            </a:pPr>
            <a:endParaRPr lang="en-US" sz="1800" smtClean="0"/>
          </a:p>
          <a:p>
            <a:pPr>
              <a:lnSpc>
                <a:spcPct val="80000"/>
              </a:lnSpc>
            </a:pPr>
            <a:r>
              <a:rPr lang="en-US" sz="2000" smtClean="0">
                <a:hlinkClick r:id="rId3"/>
              </a:rPr>
              <a:t>RCW 9A.44.143 </a:t>
            </a:r>
            <a:r>
              <a:rPr lang="en-US" sz="2000" smtClean="0"/>
              <a:t>provides:</a:t>
            </a:r>
          </a:p>
          <a:p>
            <a:pPr>
              <a:lnSpc>
                <a:spcPct val="80000"/>
              </a:lnSpc>
            </a:pPr>
            <a:r>
              <a:rPr lang="en-US" sz="2000" smtClean="0"/>
              <a:t>(4) In determining whether the petitioner is sufficiently rehabilitated to warrant removal from the registry, the following factors are provided as guidance to assist the court in making its determination:</a:t>
            </a:r>
          </a:p>
          <a:p>
            <a:pPr>
              <a:lnSpc>
                <a:spcPct val="80000"/>
              </a:lnSpc>
            </a:pPr>
            <a:r>
              <a:rPr lang="en-US" sz="2000" smtClean="0"/>
              <a:t>(a) The nature of the registrable offense committed including the number of victims and the length of the offense history;</a:t>
            </a:r>
          </a:p>
          <a:p>
            <a:pPr>
              <a:lnSpc>
                <a:spcPct val="80000"/>
              </a:lnSpc>
            </a:pPr>
            <a:r>
              <a:rPr lang="en-US" sz="2000" smtClean="0"/>
              <a:t>(b) Any subsequent criminal history;</a:t>
            </a:r>
          </a:p>
          <a:p>
            <a:pPr>
              <a:lnSpc>
                <a:spcPct val="80000"/>
              </a:lnSpc>
            </a:pPr>
            <a:r>
              <a:rPr lang="en-US" sz="2000" smtClean="0"/>
              <a:t>(c) The petitioner's compliance with supervision requirements;</a:t>
            </a:r>
          </a:p>
          <a:p>
            <a:pPr>
              <a:lnSpc>
                <a:spcPct val="80000"/>
              </a:lnSpc>
            </a:pPr>
            <a:r>
              <a:rPr lang="en-US" sz="2000" smtClean="0"/>
              <a:t>(d) The length of time since the charged incident(s) occurred;</a:t>
            </a:r>
          </a:p>
          <a:p>
            <a:pPr>
              <a:lnSpc>
                <a:spcPct val="80000"/>
              </a:lnSpc>
            </a:pPr>
            <a:r>
              <a:rPr lang="en-US" sz="2000" smtClean="0"/>
              <a:t>(e) Any input from community corrections officers, law enforcement, or treatment providers;</a:t>
            </a:r>
          </a:p>
          <a:p>
            <a:pPr>
              <a:lnSpc>
                <a:spcPct val="80000"/>
              </a:lnSpc>
            </a:pPr>
            <a:r>
              <a:rPr lang="en-US" sz="2000" smtClean="0"/>
              <a:t>(f) Participation in sex offender treatment;</a:t>
            </a:r>
          </a:p>
          <a:p>
            <a:pPr>
              <a:lnSpc>
                <a:spcPct val="80000"/>
              </a:lnSpc>
            </a:pPr>
            <a:endParaRPr lang="en-US" sz="20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fade">
                                      <p:cBhvr>
                                        <p:cTn id="7" dur="2000"/>
                                        <p:tgtEl>
                                          <p:spTgt spid="645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0418">
                                            <p:txEl>
                                              <p:pRg st="0" end="0"/>
                                            </p:txEl>
                                          </p:spTgt>
                                        </p:tgtEl>
                                        <p:attrNameLst>
                                          <p:attrName>style.visibility</p:attrName>
                                        </p:attrNameLst>
                                      </p:cBhvr>
                                      <p:to>
                                        <p:strVal val="visible"/>
                                      </p:to>
                                    </p:set>
                                    <p:animEffect transition="in" filter="fade">
                                      <p:cBhvr>
                                        <p:cTn id="12" dur="2000"/>
                                        <p:tgtEl>
                                          <p:spTgt spid="6041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0418">
                                            <p:txEl>
                                              <p:pRg st="2" end="2"/>
                                            </p:txEl>
                                          </p:spTgt>
                                        </p:tgtEl>
                                        <p:attrNameLst>
                                          <p:attrName>style.visibility</p:attrName>
                                        </p:attrNameLst>
                                      </p:cBhvr>
                                      <p:to>
                                        <p:strVal val="visible"/>
                                      </p:to>
                                    </p:set>
                                    <p:animEffect transition="in" filter="fade">
                                      <p:cBhvr>
                                        <p:cTn id="17" dur="2000"/>
                                        <p:tgtEl>
                                          <p:spTgt spid="604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0418">
                                            <p:txEl>
                                              <p:pRg st="3" end="3"/>
                                            </p:txEl>
                                          </p:spTgt>
                                        </p:tgtEl>
                                        <p:attrNameLst>
                                          <p:attrName>style.visibility</p:attrName>
                                        </p:attrNameLst>
                                      </p:cBhvr>
                                      <p:to>
                                        <p:strVal val="visible"/>
                                      </p:to>
                                    </p:set>
                                    <p:animEffect transition="in" filter="fade">
                                      <p:cBhvr>
                                        <p:cTn id="22" dur="2000"/>
                                        <p:tgtEl>
                                          <p:spTgt spid="6041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0418">
                                            <p:txEl>
                                              <p:pRg st="4" end="4"/>
                                            </p:txEl>
                                          </p:spTgt>
                                        </p:tgtEl>
                                        <p:attrNameLst>
                                          <p:attrName>style.visibility</p:attrName>
                                        </p:attrNameLst>
                                      </p:cBhvr>
                                      <p:to>
                                        <p:strVal val="visible"/>
                                      </p:to>
                                    </p:set>
                                    <p:animEffect transition="in" filter="fade">
                                      <p:cBhvr>
                                        <p:cTn id="27" dur="2000"/>
                                        <p:tgtEl>
                                          <p:spTgt spid="6041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0418">
                                            <p:txEl>
                                              <p:pRg st="5" end="5"/>
                                            </p:txEl>
                                          </p:spTgt>
                                        </p:tgtEl>
                                        <p:attrNameLst>
                                          <p:attrName>style.visibility</p:attrName>
                                        </p:attrNameLst>
                                      </p:cBhvr>
                                      <p:to>
                                        <p:strVal val="visible"/>
                                      </p:to>
                                    </p:set>
                                    <p:animEffect transition="in" filter="fade">
                                      <p:cBhvr>
                                        <p:cTn id="32" dur="2000"/>
                                        <p:tgtEl>
                                          <p:spTgt spid="6041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0418">
                                            <p:txEl>
                                              <p:pRg st="6" end="6"/>
                                            </p:txEl>
                                          </p:spTgt>
                                        </p:tgtEl>
                                        <p:attrNameLst>
                                          <p:attrName>style.visibility</p:attrName>
                                        </p:attrNameLst>
                                      </p:cBhvr>
                                      <p:to>
                                        <p:strVal val="visible"/>
                                      </p:to>
                                    </p:set>
                                    <p:animEffect transition="in" filter="fade">
                                      <p:cBhvr>
                                        <p:cTn id="37" dur="2000"/>
                                        <p:tgtEl>
                                          <p:spTgt spid="6041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0418">
                                            <p:txEl>
                                              <p:pRg st="7" end="7"/>
                                            </p:txEl>
                                          </p:spTgt>
                                        </p:tgtEl>
                                        <p:attrNameLst>
                                          <p:attrName>style.visibility</p:attrName>
                                        </p:attrNameLst>
                                      </p:cBhvr>
                                      <p:to>
                                        <p:strVal val="visible"/>
                                      </p:to>
                                    </p:set>
                                    <p:animEffect transition="in" filter="fade">
                                      <p:cBhvr>
                                        <p:cTn id="42" dur="2000"/>
                                        <p:tgtEl>
                                          <p:spTgt spid="6041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0418">
                                            <p:txEl>
                                              <p:pRg st="8" end="8"/>
                                            </p:txEl>
                                          </p:spTgt>
                                        </p:tgtEl>
                                        <p:attrNameLst>
                                          <p:attrName>style.visibility</p:attrName>
                                        </p:attrNameLst>
                                      </p:cBhvr>
                                      <p:to>
                                        <p:strVal val="visible"/>
                                      </p:to>
                                    </p:set>
                                    <p:animEffect transition="in" filter="fade">
                                      <p:cBhvr>
                                        <p:cTn id="47" dur="2000"/>
                                        <p:tgtEl>
                                          <p:spTgt spid="6041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0418">
                                            <p:txEl>
                                              <p:pRg st="9" end="9"/>
                                            </p:txEl>
                                          </p:spTgt>
                                        </p:tgtEl>
                                        <p:attrNameLst>
                                          <p:attrName>style.visibility</p:attrName>
                                        </p:attrNameLst>
                                      </p:cBhvr>
                                      <p:to>
                                        <p:strVal val="visible"/>
                                      </p:to>
                                    </p:set>
                                    <p:animEffect transition="in" filter="fade">
                                      <p:cBhvr>
                                        <p:cTn id="52" dur="2000"/>
                                        <p:tgtEl>
                                          <p:spTgt spid="6041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a:t>Juvenile Criminal History</a:t>
            </a:r>
            <a:br>
              <a:rPr lang="en-US" sz="4000"/>
            </a:br>
            <a:r>
              <a:rPr lang="en-US" sz="4000"/>
              <a:t>Dispelling the Myths</a:t>
            </a:r>
          </a:p>
        </p:txBody>
      </p:sp>
      <p:sp>
        <p:nvSpPr>
          <p:cNvPr id="21507" name="Rectangle 3"/>
          <p:cNvSpPr>
            <a:spLocks noGrp="1" noChangeArrowheads="1"/>
          </p:cNvSpPr>
          <p:nvPr>
            <p:ph idx="1"/>
          </p:nvPr>
        </p:nvSpPr>
        <p:spPr/>
        <p:txBody>
          <a:bodyPr/>
          <a:lstStyle/>
          <a:p>
            <a:pPr eaLnBrk="1" hangingPunct="1"/>
            <a:r>
              <a:rPr lang="en-US" smtClean="0"/>
              <a:t>Doesn’t go away when you turn 18</a:t>
            </a:r>
          </a:p>
          <a:p>
            <a:pPr eaLnBrk="1" hangingPunct="1"/>
            <a:r>
              <a:rPr lang="en-US" smtClean="0"/>
              <a:t>Is accessible to the public just like adult criminal history</a:t>
            </a:r>
          </a:p>
          <a:p>
            <a:pPr eaLnBrk="1" hangingPunct="1"/>
            <a:r>
              <a:rPr lang="en-US" smtClean="0"/>
              <a:t>Must be disclosed on employment and other applications</a:t>
            </a:r>
          </a:p>
          <a:p>
            <a:pPr eaLnBrk="1" hangingPunct="1"/>
            <a:r>
              <a:rPr lang="en-US" smtClean="0"/>
              <a:t>Public defenders won’t help you seal your records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20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wipe(left)">
                                      <p:cBhvr>
                                        <p:cTn id="12" dur="500"/>
                                        <p:tgtEl>
                                          <p:spTgt spid="215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wipe(left)">
                                      <p:cBhvr>
                                        <p:cTn id="17" dur="500"/>
                                        <p:tgtEl>
                                          <p:spTgt spid="215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wipe(left)">
                                      <p:cBhvr>
                                        <p:cTn id="22" dur="500"/>
                                        <p:tgtEl>
                                          <p:spTgt spid="215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Effect transition="in" filter="wipe(left)">
                                      <p:cBhvr>
                                        <p:cTn id="27" dur="5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62466" name="Rectangle 3"/>
          <p:cNvSpPr>
            <a:spLocks noGrp="1"/>
          </p:cNvSpPr>
          <p:nvPr>
            <p:ph type="body" idx="1"/>
          </p:nvPr>
        </p:nvSpPr>
        <p:spPr/>
        <p:txBody>
          <a:bodyPr/>
          <a:lstStyle/>
          <a:p>
            <a:pPr>
              <a:lnSpc>
                <a:spcPct val="80000"/>
              </a:lnSpc>
            </a:pPr>
            <a:r>
              <a:rPr lang="en-US" sz="2400" smtClean="0"/>
              <a:t>(g) Participation in other treatment and rehabilitative programs;</a:t>
            </a:r>
          </a:p>
          <a:p>
            <a:pPr>
              <a:lnSpc>
                <a:spcPct val="80000"/>
              </a:lnSpc>
            </a:pPr>
            <a:r>
              <a:rPr lang="en-US" sz="2400" smtClean="0"/>
              <a:t>(h) The offender's stability in employment and housing;</a:t>
            </a:r>
          </a:p>
          <a:p>
            <a:pPr>
              <a:lnSpc>
                <a:spcPct val="80000"/>
              </a:lnSpc>
            </a:pPr>
            <a:r>
              <a:rPr lang="en-US" sz="2400" smtClean="0"/>
              <a:t>(i) The offender's community and personal support system;</a:t>
            </a:r>
          </a:p>
          <a:p>
            <a:pPr>
              <a:lnSpc>
                <a:spcPct val="80000"/>
              </a:lnSpc>
            </a:pPr>
            <a:r>
              <a:rPr lang="en-US" sz="2400" smtClean="0"/>
              <a:t>(j) Any risk assessments or evaluations prepared by a qualified professional;</a:t>
            </a:r>
          </a:p>
          <a:p>
            <a:pPr>
              <a:lnSpc>
                <a:spcPct val="80000"/>
              </a:lnSpc>
            </a:pPr>
            <a:r>
              <a:rPr lang="en-US" sz="2400" smtClean="0"/>
              <a:t>(k) Any updated polygraph examination;</a:t>
            </a:r>
          </a:p>
          <a:p>
            <a:pPr>
              <a:lnSpc>
                <a:spcPct val="80000"/>
              </a:lnSpc>
            </a:pPr>
            <a:r>
              <a:rPr lang="en-US" sz="2400" smtClean="0"/>
              <a:t>(l) Any input of the victim;</a:t>
            </a:r>
          </a:p>
          <a:p>
            <a:pPr>
              <a:lnSpc>
                <a:spcPct val="80000"/>
              </a:lnSpc>
            </a:pPr>
            <a:r>
              <a:rPr lang="en-US" sz="2400" smtClean="0"/>
              <a:t>(m) Any other factors the court may consider relevant.</a:t>
            </a:r>
            <a:br>
              <a:rPr lang="en-US" sz="2400" smtClean="0"/>
            </a:br>
            <a:r>
              <a:rPr lang="en-US" sz="2400" smtClean="0"/>
              <a:t/>
            </a:r>
            <a:br>
              <a:rPr lang="en-US" sz="2400" smtClean="0"/>
            </a:br>
            <a:endParaRPr lang="en-US" sz="24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6562"/>
                                        </p:tgtEl>
                                        <p:attrNameLst>
                                          <p:attrName>style.visibility</p:attrName>
                                        </p:attrNameLst>
                                      </p:cBhvr>
                                      <p:to>
                                        <p:strVal val="visible"/>
                                      </p:to>
                                    </p:set>
                                    <p:animEffect transition="in" filter="fade">
                                      <p:cBhvr>
                                        <p:cTn id="7" dur="2000"/>
                                        <p:tgtEl>
                                          <p:spTgt spid="665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2466">
                                            <p:txEl>
                                              <p:pRg st="0" end="0"/>
                                            </p:txEl>
                                          </p:spTgt>
                                        </p:tgtEl>
                                        <p:attrNameLst>
                                          <p:attrName>style.visibility</p:attrName>
                                        </p:attrNameLst>
                                      </p:cBhvr>
                                      <p:to>
                                        <p:strVal val="visible"/>
                                      </p:to>
                                    </p:set>
                                    <p:animEffect transition="in" filter="fade">
                                      <p:cBhvr>
                                        <p:cTn id="12" dur="2000"/>
                                        <p:tgtEl>
                                          <p:spTgt spid="6246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2466">
                                            <p:txEl>
                                              <p:pRg st="1" end="1"/>
                                            </p:txEl>
                                          </p:spTgt>
                                        </p:tgtEl>
                                        <p:attrNameLst>
                                          <p:attrName>style.visibility</p:attrName>
                                        </p:attrNameLst>
                                      </p:cBhvr>
                                      <p:to>
                                        <p:strVal val="visible"/>
                                      </p:to>
                                    </p:set>
                                    <p:animEffect transition="in" filter="fade">
                                      <p:cBhvr>
                                        <p:cTn id="17" dur="2000"/>
                                        <p:tgtEl>
                                          <p:spTgt spid="6246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2466">
                                            <p:txEl>
                                              <p:pRg st="2" end="2"/>
                                            </p:txEl>
                                          </p:spTgt>
                                        </p:tgtEl>
                                        <p:attrNameLst>
                                          <p:attrName>style.visibility</p:attrName>
                                        </p:attrNameLst>
                                      </p:cBhvr>
                                      <p:to>
                                        <p:strVal val="visible"/>
                                      </p:to>
                                    </p:set>
                                    <p:animEffect transition="in" filter="fade">
                                      <p:cBhvr>
                                        <p:cTn id="22" dur="2000"/>
                                        <p:tgtEl>
                                          <p:spTgt spid="6246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2466">
                                            <p:txEl>
                                              <p:pRg st="3" end="3"/>
                                            </p:txEl>
                                          </p:spTgt>
                                        </p:tgtEl>
                                        <p:attrNameLst>
                                          <p:attrName>style.visibility</p:attrName>
                                        </p:attrNameLst>
                                      </p:cBhvr>
                                      <p:to>
                                        <p:strVal val="visible"/>
                                      </p:to>
                                    </p:set>
                                    <p:animEffect transition="in" filter="fade">
                                      <p:cBhvr>
                                        <p:cTn id="27" dur="2000"/>
                                        <p:tgtEl>
                                          <p:spTgt spid="6246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2466">
                                            <p:txEl>
                                              <p:pRg st="4" end="4"/>
                                            </p:txEl>
                                          </p:spTgt>
                                        </p:tgtEl>
                                        <p:attrNameLst>
                                          <p:attrName>style.visibility</p:attrName>
                                        </p:attrNameLst>
                                      </p:cBhvr>
                                      <p:to>
                                        <p:strVal val="visible"/>
                                      </p:to>
                                    </p:set>
                                    <p:animEffect transition="in" filter="fade">
                                      <p:cBhvr>
                                        <p:cTn id="32" dur="2000"/>
                                        <p:tgtEl>
                                          <p:spTgt spid="6246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2466">
                                            <p:txEl>
                                              <p:pRg st="5" end="5"/>
                                            </p:txEl>
                                          </p:spTgt>
                                        </p:tgtEl>
                                        <p:attrNameLst>
                                          <p:attrName>style.visibility</p:attrName>
                                        </p:attrNameLst>
                                      </p:cBhvr>
                                      <p:to>
                                        <p:strVal val="visible"/>
                                      </p:to>
                                    </p:set>
                                    <p:animEffect transition="in" filter="fade">
                                      <p:cBhvr>
                                        <p:cTn id="37" dur="2000"/>
                                        <p:tgtEl>
                                          <p:spTgt spid="6246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2466">
                                            <p:txEl>
                                              <p:pRg st="6" end="6"/>
                                            </p:txEl>
                                          </p:spTgt>
                                        </p:tgtEl>
                                        <p:attrNameLst>
                                          <p:attrName>style.visibility</p:attrName>
                                        </p:attrNameLst>
                                      </p:cBhvr>
                                      <p:to>
                                        <p:strVal val="visible"/>
                                      </p:to>
                                    </p:set>
                                    <p:animEffect transition="in" filter="fade">
                                      <p:cBhvr>
                                        <p:cTn id="42" dur="2000"/>
                                        <p:tgtEl>
                                          <p:spTgt spid="6246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56322" name="Rectangle 3"/>
          <p:cNvSpPr>
            <a:spLocks noGrp="1"/>
          </p:cNvSpPr>
          <p:nvPr>
            <p:ph type="body" idx="1"/>
          </p:nvPr>
        </p:nvSpPr>
        <p:spPr/>
        <p:txBody>
          <a:bodyPr/>
          <a:lstStyle/>
          <a:p>
            <a:pPr>
              <a:lnSpc>
                <a:spcPct val="80000"/>
              </a:lnSpc>
              <a:buFont typeface="Wingdings 2" pitchFamily="18" charset="2"/>
              <a:buNone/>
            </a:pPr>
            <a:r>
              <a:rPr lang="en-US" sz="2400" smtClean="0"/>
              <a:t>D. </a:t>
            </a:r>
            <a:r>
              <a:rPr lang="en-US" sz="2400" b="1" u="sng" smtClean="0"/>
              <a:t>Filing A Petition for Relief from the Duty to Register.</a:t>
            </a:r>
            <a:endParaRPr lang="en-US" sz="2400" smtClean="0"/>
          </a:p>
          <a:p>
            <a:pPr>
              <a:lnSpc>
                <a:spcPct val="80000"/>
              </a:lnSpc>
              <a:buFont typeface="Wingdings 2" pitchFamily="18" charset="2"/>
              <a:buNone/>
            </a:pPr>
            <a:r>
              <a:rPr lang="en-US" sz="2400" smtClean="0"/>
              <a:t>	1. </a:t>
            </a:r>
            <a:r>
              <a:rPr lang="en-US" sz="2400" b="1" u="sng" smtClean="0"/>
              <a:t>What cause number to use?</a:t>
            </a:r>
            <a:endParaRPr lang="en-US" sz="2400" smtClean="0"/>
          </a:p>
          <a:p>
            <a:pPr>
              <a:lnSpc>
                <a:spcPct val="80000"/>
              </a:lnSpc>
              <a:buFont typeface="Wingdings 2" pitchFamily="18" charset="2"/>
              <a:buNone/>
            </a:pPr>
            <a:r>
              <a:rPr lang="en-US" sz="2400" smtClean="0"/>
              <a:t>	Most courts will allow you to bring the action under the original criminal cause number without any problems. </a:t>
            </a:r>
          </a:p>
          <a:p>
            <a:pPr>
              <a:lnSpc>
                <a:spcPct val="80000"/>
              </a:lnSpc>
              <a:buFont typeface="Wingdings 2" pitchFamily="18" charset="2"/>
              <a:buNone/>
            </a:pPr>
            <a:r>
              <a:rPr lang="en-US" sz="2400" smtClean="0"/>
              <a:t>	2. </a:t>
            </a:r>
            <a:r>
              <a:rPr lang="en-US" sz="2400" b="1" u="sng" smtClean="0"/>
              <a:t>What venue do you file in?</a:t>
            </a:r>
            <a:endParaRPr lang="en-US" sz="2400" smtClean="0"/>
          </a:p>
          <a:p>
            <a:pPr>
              <a:lnSpc>
                <a:spcPct val="80000"/>
              </a:lnSpc>
              <a:buFont typeface="Wingdings 2" pitchFamily="18" charset="2"/>
              <a:buNone/>
            </a:pPr>
            <a:r>
              <a:rPr lang="en-US" sz="2400" smtClean="0"/>
              <a:t>	You must file the petition in the county where the client was originally convicted, not the county where they currently reside.</a:t>
            </a:r>
          </a:p>
          <a:p>
            <a:pPr>
              <a:lnSpc>
                <a:spcPct val="80000"/>
              </a:lnSpc>
              <a:buFont typeface="Wingdings 2" pitchFamily="18" charset="2"/>
              <a:buNone/>
            </a:pPr>
            <a:r>
              <a:rPr lang="en-US" sz="2400" smtClean="0"/>
              <a:t>	 3. </a:t>
            </a:r>
            <a:r>
              <a:rPr lang="en-US" sz="2400" b="1" u="sng" smtClean="0"/>
              <a:t>Who do you serve?</a:t>
            </a:r>
            <a:endParaRPr lang="en-US" sz="2400" smtClean="0"/>
          </a:p>
          <a:p>
            <a:pPr>
              <a:lnSpc>
                <a:spcPct val="80000"/>
              </a:lnSpc>
              <a:buFont typeface="Wingdings 2" pitchFamily="18" charset="2"/>
              <a:buNone/>
            </a:pPr>
            <a:r>
              <a:rPr lang="en-US" sz="2400" smtClean="0"/>
              <a:t>	The statute provides that, “The prosecuting attorney of the county shall be named and served as the respondent in any such petition.” 9A.44.142(3). </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58370" name="Rectangle 3"/>
          <p:cNvSpPr>
            <a:spLocks noGrp="1"/>
          </p:cNvSpPr>
          <p:nvPr>
            <p:ph type="body" idx="1"/>
          </p:nvPr>
        </p:nvSpPr>
        <p:spPr>
          <a:xfrm>
            <a:off x="457200" y="1692275"/>
            <a:ext cx="8229600" cy="4708525"/>
          </a:xfrm>
        </p:spPr>
        <p:txBody>
          <a:bodyPr/>
          <a:lstStyle/>
          <a:p>
            <a:pPr marL="669925" indent="-533400">
              <a:buFont typeface="Wingdings 2" pitchFamily="18" charset="2"/>
              <a:buNone/>
            </a:pPr>
            <a:r>
              <a:rPr lang="en-US" b="1" smtClean="0"/>
              <a:t>4.</a:t>
            </a:r>
            <a:r>
              <a:rPr lang="en-US" b="1" u="sng" smtClean="0"/>
              <a:t> Gathering the information to support your petition.</a:t>
            </a:r>
            <a:endParaRPr lang="en-US" smtClean="0"/>
          </a:p>
          <a:p>
            <a:pPr marL="669925" indent="-533400">
              <a:buFont typeface="Wingdings 2" pitchFamily="18" charset="2"/>
              <a:buNone/>
            </a:pPr>
            <a:r>
              <a:rPr lang="en-US" smtClean="0"/>
              <a:t>		  </a:t>
            </a:r>
            <a:r>
              <a:rPr lang="en-US" u="sng" smtClean="0"/>
              <a:t>Court File</a:t>
            </a:r>
          </a:p>
          <a:p>
            <a:pPr marL="669925" indent="-533400">
              <a:buFont typeface="Wingdings 2" pitchFamily="18" charset="2"/>
              <a:buNone/>
            </a:pPr>
            <a:endParaRPr lang="en-US" u="sng" smtClean="0"/>
          </a:p>
          <a:p>
            <a:pPr marL="914400" lvl="1" indent="-457200">
              <a:buFont typeface="Wingdings 2" pitchFamily="18" charset="2"/>
              <a:buNone/>
            </a:pPr>
            <a:r>
              <a:rPr lang="en-US" smtClean="0"/>
              <a:t>	</a:t>
            </a:r>
            <a:r>
              <a:rPr lang="en-US" u="sng" smtClean="0"/>
              <a:t>Public Records Act Request to the Local Sheriff.</a:t>
            </a:r>
            <a:endParaRPr lang="en-US" smtClean="0"/>
          </a:p>
          <a:p>
            <a:pPr marL="669925" indent="-533400">
              <a:buFont typeface="Wingdings 2" pitchFamily="18" charset="2"/>
              <a:buNone/>
            </a:pPr>
            <a:r>
              <a:rPr lang="en-US" smtClean="0"/>
              <a:t>		</a:t>
            </a:r>
            <a:r>
              <a:rPr lang="en-US" sz="1600" smtClean="0"/>
              <a:t>Every Sheriff has a file for each registered sex or 	kidnapping 	offender in their jurisdiction </a:t>
            </a:r>
            <a:r>
              <a:rPr lang="en-US" sz="1600" u="sng" smtClean="0"/>
              <a:t>JRA Records</a:t>
            </a:r>
            <a:r>
              <a:rPr lang="en-US" u="sng" smtClean="0"/>
              <a:t>.</a:t>
            </a:r>
            <a:endParaRPr lang="en-US" smtClean="0"/>
          </a:p>
          <a:p>
            <a:pPr marL="669925" indent="-533400">
              <a:buFont typeface="Wingdings 2" pitchFamily="18" charset="2"/>
              <a:buNone/>
            </a:pPr>
            <a:r>
              <a:rPr lang="en-US" smtClean="0"/>
              <a:t>		</a:t>
            </a:r>
            <a:r>
              <a:rPr lang="en-US" u="sng" smtClean="0"/>
              <a:t>The Juvenile Rehabilitation Administration</a:t>
            </a:r>
            <a:r>
              <a:rPr lang="en-US" smtClean="0"/>
              <a:t>.</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60418" name="Rectangle 3"/>
          <p:cNvSpPr>
            <a:spLocks noGrp="1"/>
          </p:cNvSpPr>
          <p:nvPr>
            <p:ph type="body" idx="1"/>
          </p:nvPr>
        </p:nvSpPr>
        <p:spPr/>
        <p:txBody>
          <a:bodyPr/>
          <a:lstStyle/>
          <a:p>
            <a:pPr>
              <a:lnSpc>
                <a:spcPct val="90000"/>
              </a:lnSpc>
              <a:buFont typeface="Wingdings 2" pitchFamily="18" charset="2"/>
              <a:buNone/>
            </a:pPr>
            <a:r>
              <a:rPr lang="en-US" b="1" smtClean="0"/>
              <a:t>4.</a:t>
            </a:r>
            <a:r>
              <a:rPr lang="en-US" b="1" u="sng" smtClean="0"/>
              <a:t> Gathering the information to support your petition.</a:t>
            </a:r>
            <a:endParaRPr lang="en-US" smtClean="0"/>
          </a:p>
          <a:p>
            <a:pPr>
              <a:lnSpc>
                <a:spcPct val="90000"/>
              </a:lnSpc>
              <a:buFont typeface="Wingdings 2" pitchFamily="18" charset="2"/>
              <a:buNone/>
            </a:pPr>
            <a:r>
              <a:rPr lang="en-US" smtClean="0"/>
              <a:t>	</a:t>
            </a:r>
            <a:r>
              <a:rPr lang="en-US" u="sng" smtClean="0"/>
              <a:t>Probation Records</a:t>
            </a:r>
          </a:p>
          <a:p>
            <a:pPr>
              <a:lnSpc>
                <a:spcPct val="90000"/>
              </a:lnSpc>
              <a:buFont typeface="Wingdings 2" pitchFamily="18" charset="2"/>
              <a:buNone/>
            </a:pPr>
            <a:endParaRPr lang="en-US" smtClean="0"/>
          </a:p>
          <a:p>
            <a:pPr>
              <a:lnSpc>
                <a:spcPct val="90000"/>
              </a:lnSpc>
              <a:buFont typeface="Wingdings 2" pitchFamily="18" charset="2"/>
              <a:buNone/>
            </a:pPr>
            <a:r>
              <a:rPr lang="en-US" smtClean="0"/>
              <a:t>	</a:t>
            </a:r>
            <a:r>
              <a:rPr lang="en-US" u="sng" smtClean="0"/>
              <a:t>Treatment Providers Records</a:t>
            </a:r>
          </a:p>
          <a:p>
            <a:pPr>
              <a:lnSpc>
                <a:spcPct val="90000"/>
              </a:lnSpc>
              <a:buFont typeface="Wingdings 2" pitchFamily="18" charset="2"/>
              <a:buNone/>
            </a:pPr>
            <a:endParaRPr lang="en-US" smtClean="0"/>
          </a:p>
          <a:p>
            <a:pPr>
              <a:lnSpc>
                <a:spcPct val="90000"/>
              </a:lnSpc>
              <a:buFont typeface="Wingdings 2" pitchFamily="18" charset="2"/>
              <a:buNone/>
            </a:pPr>
            <a:r>
              <a:rPr lang="en-US" smtClean="0"/>
              <a:t>	</a:t>
            </a:r>
            <a:r>
              <a:rPr lang="en-US" u="sng" smtClean="0"/>
              <a:t>Prosecutor’s File</a:t>
            </a:r>
          </a:p>
          <a:p>
            <a:pPr>
              <a:lnSpc>
                <a:spcPct val="90000"/>
              </a:lnSpc>
              <a:buFont typeface="Wingdings 2" pitchFamily="18" charset="2"/>
              <a:buNone/>
            </a:pPr>
            <a:endParaRPr lang="en-US" smtClean="0"/>
          </a:p>
          <a:p>
            <a:pPr>
              <a:lnSpc>
                <a:spcPct val="90000"/>
              </a:lnSpc>
              <a:buFont typeface="Wingdings 2" pitchFamily="18" charset="2"/>
              <a:buNone/>
            </a:pPr>
            <a:r>
              <a:rPr lang="en-US" smtClean="0"/>
              <a:t>	</a:t>
            </a:r>
            <a:r>
              <a:rPr lang="en-US" u="sng" smtClean="0"/>
              <a:t>Client’s Files</a:t>
            </a:r>
            <a:endParaRPr lang="en-US" smtClean="0"/>
          </a:p>
          <a:p>
            <a:pPr>
              <a:lnSpc>
                <a:spcPct val="90000"/>
              </a:lnSpc>
              <a:buFont typeface="Wingdings 2" pitchFamily="18" charset="2"/>
              <a:buNone/>
            </a:pPr>
            <a:r>
              <a:rPr lang="en-US" smtClean="0"/>
              <a:t>	</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Sealing Sex Offenses</a:t>
            </a:r>
          </a:p>
        </p:txBody>
      </p:sp>
      <p:sp>
        <p:nvSpPr>
          <p:cNvPr id="61442" name="Rectangle 3"/>
          <p:cNvSpPr>
            <a:spLocks noGrp="1"/>
          </p:cNvSpPr>
          <p:nvPr>
            <p:ph type="body" idx="1"/>
          </p:nvPr>
        </p:nvSpPr>
        <p:spPr/>
        <p:txBody>
          <a:bodyPr/>
          <a:lstStyle/>
          <a:p>
            <a:pPr>
              <a:buFont typeface="Wingdings 2" pitchFamily="18" charset="2"/>
              <a:buNone/>
            </a:pPr>
            <a:r>
              <a:rPr lang="en-US" u="sng" smtClean="0"/>
              <a:t>Letters of Support</a:t>
            </a:r>
          </a:p>
          <a:p>
            <a:pPr>
              <a:buFont typeface="Wingdings 2" pitchFamily="18" charset="2"/>
              <a:buNone/>
            </a:pPr>
            <a:endParaRPr lang="en-US" smtClean="0"/>
          </a:p>
          <a:p>
            <a:pPr>
              <a:buFont typeface="Wingdings 2" pitchFamily="18" charset="2"/>
              <a:buNone/>
            </a:pPr>
            <a:r>
              <a:rPr lang="en-US" u="sng" smtClean="0"/>
              <a:t>Statement by Your Client.</a:t>
            </a:r>
            <a:endParaRPr lang="en-US" smtClean="0"/>
          </a:p>
          <a:p>
            <a:pPr>
              <a:buFont typeface="Wingdings 2" pitchFamily="18" charset="2"/>
              <a:buNone/>
            </a:pPr>
            <a:r>
              <a:rPr lang="en-US" sz="1600" smtClean="0"/>
              <a:t>You might also consider including a photograph of your client and his family together, particularly if he has a family, a spouse and/or children, all of whom are directly affected by the petition. This makes the client more sympathetic and human where you can offer a good picture.</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Other Issues</a:t>
            </a:r>
          </a:p>
        </p:txBody>
      </p:sp>
      <p:sp>
        <p:nvSpPr>
          <p:cNvPr id="62466" name="Rectangle 3"/>
          <p:cNvSpPr>
            <a:spLocks noGrp="1"/>
          </p:cNvSpPr>
          <p:nvPr>
            <p:ph type="body" idx="1"/>
          </p:nvPr>
        </p:nvSpPr>
        <p:spPr/>
        <p:txBody>
          <a:bodyPr/>
          <a:lstStyle/>
          <a:p>
            <a:r>
              <a:rPr lang="en-US" smtClean="0"/>
              <a:t>Motions to seal offender court file pursuant to </a:t>
            </a:r>
            <a:r>
              <a:rPr lang="en-US" smtClean="0">
                <a:hlinkClick r:id="rId3"/>
              </a:rPr>
              <a:t>GR 15</a:t>
            </a:r>
            <a:endParaRPr lang="en-US" smtClean="0"/>
          </a:p>
          <a:p>
            <a:r>
              <a:rPr lang="en-US" smtClean="0"/>
              <a:t>Use of Initials throughout juvenile court proceedings</a:t>
            </a:r>
          </a:p>
          <a:p>
            <a:r>
              <a:rPr lang="en-US" smtClean="0"/>
              <a:t>Use of Initials in appellate briefing </a:t>
            </a:r>
          </a:p>
          <a:p>
            <a:r>
              <a:rPr lang="en-US" smtClean="0"/>
              <a:t>Notification of ability to Seal Sex Offenses</a:t>
            </a:r>
          </a:p>
          <a:p>
            <a:pPr>
              <a:buFont typeface="Wingdings 2" pitchFamily="18" charset="2"/>
              <a:buNone/>
            </a:pPr>
            <a:r>
              <a:rPr lang="en-US" smtClean="0"/>
              <a:t>		</a:t>
            </a:r>
            <a:r>
              <a:rPr lang="en-US" smtClean="0">
                <a:hlinkClick r:id="rId4"/>
              </a:rPr>
              <a:t>RCW 9A.44.145</a:t>
            </a:r>
            <a:endParaRPr lang="en-US" smtClean="0"/>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Cannot Seal Under Statute ?</a:t>
            </a:r>
          </a:p>
        </p:txBody>
      </p:sp>
      <p:sp>
        <p:nvSpPr>
          <p:cNvPr id="64514" name="Rectangle 3"/>
          <p:cNvSpPr>
            <a:spLocks noGrp="1"/>
          </p:cNvSpPr>
          <p:nvPr>
            <p:ph type="body" idx="1"/>
          </p:nvPr>
        </p:nvSpPr>
        <p:spPr>
          <a:xfrm>
            <a:off x="304800" y="1752600"/>
            <a:ext cx="8229600" cy="4708525"/>
          </a:xfrm>
        </p:spPr>
        <p:txBody>
          <a:bodyPr/>
          <a:lstStyle/>
          <a:p>
            <a:r>
              <a:rPr lang="en-US" smtClean="0"/>
              <a:t>Alternatives:</a:t>
            </a:r>
          </a:p>
          <a:p>
            <a:pPr lvl="1"/>
            <a:r>
              <a:rPr lang="en-US" smtClean="0">
                <a:hlinkClick r:id="rId2"/>
              </a:rPr>
              <a:t>General Rule 15</a:t>
            </a:r>
            <a:endParaRPr lang="en-US" smtClean="0"/>
          </a:p>
          <a:p>
            <a:pPr lvl="1"/>
            <a:r>
              <a:rPr lang="en-US" smtClean="0"/>
              <a:t>Pardon</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Grp="1"/>
          </p:cNvSpPr>
          <p:nvPr>
            <p:ph type="title"/>
          </p:nvPr>
        </p:nvSpPr>
        <p:spPr bwMode="auto">
          <a:xfrm>
            <a:off x="381000" y="2743200"/>
            <a:ext cx="8229600" cy="1143000"/>
          </a:xfrm>
        </p:spPr>
        <p:txBody>
          <a:bodyPr wrap="square" lIns="91440" tIns="45720" rIns="91440" bIns="45720" numCol="1" anchorCtr="0" compatLnSpc="1">
            <a:prstTxWarp prst="textNoShape">
              <a:avLst/>
            </a:prstTxWarp>
          </a:bodyPr>
          <a:lstStyle/>
          <a:p>
            <a:pPr>
              <a:defRPr/>
            </a:pPr>
            <a:r>
              <a:rPr lang="en-US" sz="6600" smtClean="0">
                <a:ln>
                  <a:noFill/>
                </a:ln>
                <a:solidFill>
                  <a:schemeClr val="tx1"/>
                </a:solidFill>
                <a:effectLst/>
              </a:rPr>
              <a:t>Oops!</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n-US" smtClean="0">
                <a:ln>
                  <a:noFill/>
                </a:ln>
                <a:solidFill>
                  <a:schemeClr val="tx1"/>
                </a:solidFill>
                <a:effectLst/>
              </a:rPr>
              <a:t>Adam Walsh Act</a:t>
            </a:r>
          </a:p>
        </p:txBody>
      </p:sp>
      <p:sp>
        <p:nvSpPr>
          <p:cNvPr id="66562" name="Rectangle 3"/>
          <p:cNvSpPr>
            <a:spLocks noGrp="1"/>
          </p:cNvSpPr>
          <p:nvPr>
            <p:ph type="body" idx="1"/>
          </p:nvPr>
        </p:nvSpPr>
        <p:spPr/>
        <p:txBody>
          <a:bodyPr/>
          <a:lstStyle/>
          <a:p>
            <a:pPr>
              <a:lnSpc>
                <a:spcPct val="80000"/>
              </a:lnSpc>
            </a:pPr>
            <a:r>
              <a:rPr lang="en-US" sz="2400" smtClean="0"/>
              <a:t>Federal Legislation passed in 2006 establishing a baseline of registration and community notification for adult and juvenile sex offenders</a:t>
            </a:r>
          </a:p>
          <a:p>
            <a:pPr>
              <a:lnSpc>
                <a:spcPct val="80000"/>
              </a:lnSpc>
            </a:pPr>
            <a:r>
              <a:rPr lang="en-US" sz="2400" smtClean="0"/>
              <a:t>Requires states to use an “offense based” rather than risk based community notification system</a:t>
            </a:r>
          </a:p>
          <a:p>
            <a:pPr>
              <a:lnSpc>
                <a:spcPct val="80000"/>
              </a:lnSpc>
            </a:pPr>
            <a:r>
              <a:rPr lang="en-US" sz="2400" smtClean="0"/>
              <a:t>Requires juvenile to be on registry for sex offenses at age 14 + </a:t>
            </a:r>
          </a:p>
          <a:p>
            <a:pPr>
              <a:lnSpc>
                <a:spcPct val="80000"/>
              </a:lnSpc>
            </a:pPr>
            <a:r>
              <a:rPr lang="en-US" sz="1800" smtClean="0"/>
              <a:t>A.K.A.</a:t>
            </a:r>
            <a:r>
              <a:rPr lang="en-US" sz="2400" smtClean="0"/>
              <a:t>  SORNA</a:t>
            </a:r>
          </a:p>
          <a:p>
            <a:pPr>
              <a:lnSpc>
                <a:spcPct val="80000"/>
              </a:lnSpc>
            </a:pPr>
            <a:r>
              <a:rPr lang="en-US" b="1" smtClean="0">
                <a:solidFill>
                  <a:schemeClr val="folHlink"/>
                </a:solidFill>
              </a:rPr>
              <a:t>No procedure to be removed from the registry</a:t>
            </a:r>
          </a:p>
          <a:p>
            <a:pPr>
              <a:lnSpc>
                <a:spcPct val="80000"/>
              </a:lnSpc>
            </a:pPr>
            <a:r>
              <a:rPr lang="en-US" sz="2400" smtClean="0"/>
              <a:t>Adopted in Ohio, Alabama, Delaware, Florida, Kansas, Louisiana, Maryland, Michigan, Mississippi, Missouri, Nevada, South Carolina, South Dakota, Wyoming and Umatilla and Yakima Tribes</a:t>
            </a:r>
          </a:p>
          <a:p>
            <a:pPr>
              <a:lnSpc>
                <a:spcPct val="80000"/>
              </a:lnSpc>
            </a:pPr>
            <a:r>
              <a:rPr lang="en-US" sz="2400" smtClean="0">
                <a:hlinkClick r:id="rId3"/>
              </a:rPr>
              <a:t>Recent news coverage</a:t>
            </a:r>
            <a:endParaRPr lang="en-US" sz="2400" smtClean="0"/>
          </a:p>
          <a:p>
            <a:pPr>
              <a:lnSpc>
                <a:spcPct val="80000"/>
              </a:lnSpc>
            </a:pPr>
            <a:endParaRPr lang="en-US" sz="2400" smtClean="0"/>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SYLAW.org</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2964" t="16254" r="28147" b="29906"/>
          <a:stretch/>
        </p:blipFill>
        <p:spPr bwMode="auto">
          <a:xfrm>
            <a:off x="457200" y="1589314"/>
            <a:ext cx="7315200" cy="4615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336551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a:t>Where is Juvenile Criminal</a:t>
            </a:r>
            <a:br>
              <a:rPr lang="en-US" sz="4000" dirty="0"/>
            </a:br>
            <a:r>
              <a:rPr lang="en-US" sz="4000" dirty="0"/>
              <a:t>History Found?</a:t>
            </a:r>
          </a:p>
        </p:txBody>
      </p:sp>
      <p:sp>
        <p:nvSpPr>
          <p:cNvPr id="29699" name="Rectangle 3"/>
          <p:cNvSpPr>
            <a:spLocks noGrp="1" noChangeArrowheads="1"/>
          </p:cNvSpPr>
          <p:nvPr>
            <p:ph idx="1"/>
          </p:nvPr>
        </p:nvSpPr>
        <p:spPr/>
        <p:txBody>
          <a:bodyPr/>
          <a:lstStyle/>
          <a:p>
            <a:pPr eaLnBrk="1" hangingPunct="1"/>
            <a:r>
              <a:rPr lang="en-US" smtClean="0"/>
              <a:t>Court records at the courthouse</a:t>
            </a:r>
          </a:p>
          <a:p>
            <a:pPr eaLnBrk="1" hangingPunct="1"/>
            <a:r>
              <a:rPr lang="en-US" smtClean="0">
                <a:hlinkClick r:id="rId2"/>
              </a:rPr>
              <a:t>JIS – online court records</a:t>
            </a:r>
            <a:endParaRPr lang="en-US" smtClean="0"/>
          </a:p>
          <a:p>
            <a:pPr marL="742950" lvl="1" indent="-285750" eaLnBrk="1" hangingPunct="1"/>
            <a:r>
              <a:rPr lang="en-US" smtClean="0"/>
              <a:t>Breaking the Code </a:t>
            </a:r>
            <a:r>
              <a:rPr lang="en-US" smtClean="0">
                <a:hlinkClick r:id="rId3"/>
              </a:rPr>
              <a:t>http://www.courts.wa.gov/jislink/index.cfm?fa=jislink.codeview&amp;dir=clj_manual&amp;file=findjudg#P11_139</a:t>
            </a:r>
            <a:r>
              <a:rPr lang="en-US" smtClean="0"/>
              <a:t> </a:t>
            </a:r>
          </a:p>
          <a:p>
            <a:pPr eaLnBrk="1" hangingPunct="1"/>
            <a:r>
              <a:rPr lang="en-US" smtClean="0">
                <a:hlinkClick r:id="rId4"/>
              </a:rPr>
              <a:t>Washington State Patrol website</a:t>
            </a:r>
            <a:endParaRPr lang="en-US" smtClean="0"/>
          </a:p>
          <a:p>
            <a:pPr eaLnBrk="1" hangingPunct="1"/>
            <a:r>
              <a:rPr lang="en-US" smtClean="0"/>
              <a:t>Private companies like “SafeRent” and “</a:t>
            </a:r>
            <a:r>
              <a:rPr lang="en-US" smtClean="0">
                <a:hlinkClick r:id="rId5"/>
              </a:rPr>
              <a:t>CriminalSearches.com</a:t>
            </a:r>
            <a:r>
              <a:rPr lang="en-US" smtClean="0"/>
              <a: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randombar(horizontal)">
                                      <p:cBhvr>
                                        <p:cTn id="7" dur="600">
                                          <p:stCondLst>
                                            <p:cond delay="0"/>
                                          </p:stCondLst>
                                        </p:cTn>
                                        <p:tgtEl>
                                          <p:spTgt spid="2969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Effect transition="in" filter="randombar(horizontal)">
                                      <p:cBhvr>
                                        <p:cTn id="12" dur="500"/>
                                        <p:tgtEl>
                                          <p:spTgt spid="296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9699">
                                            <p:txEl>
                                              <p:pRg st="1" end="1"/>
                                            </p:txEl>
                                          </p:spTgt>
                                        </p:tgtEl>
                                        <p:attrNameLst>
                                          <p:attrName>style.visibility</p:attrName>
                                        </p:attrNameLst>
                                      </p:cBhvr>
                                      <p:to>
                                        <p:strVal val="visible"/>
                                      </p:to>
                                    </p:set>
                                    <p:animEffect transition="in" filter="randombar(horizontal)">
                                      <p:cBhvr>
                                        <p:cTn id="17" dur="500"/>
                                        <p:tgtEl>
                                          <p:spTgt spid="29699">
                                            <p:txEl>
                                              <p:pRg st="1" end="1"/>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29699">
                                            <p:txEl>
                                              <p:pRg st="2" end="2"/>
                                            </p:txEl>
                                          </p:spTgt>
                                        </p:tgtEl>
                                        <p:attrNameLst>
                                          <p:attrName>style.visibility</p:attrName>
                                        </p:attrNameLst>
                                      </p:cBhvr>
                                      <p:to>
                                        <p:strVal val="visible"/>
                                      </p:to>
                                    </p:set>
                                    <p:animEffect transition="in" filter="randombar(horizontal)">
                                      <p:cBhvr>
                                        <p:cTn id="20" dur="500"/>
                                        <p:tgtEl>
                                          <p:spTgt spid="2969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9699">
                                            <p:txEl>
                                              <p:pRg st="3" end="3"/>
                                            </p:txEl>
                                          </p:spTgt>
                                        </p:tgtEl>
                                        <p:attrNameLst>
                                          <p:attrName>style.visibility</p:attrName>
                                        </p:attrNameLst>
                                      </p:cBhvr>
                                      <p:to>
                                        <p:strVal val="visible"/>
                                      </p:to>
                                    </p:set>
                                    <p:animEffect transition="in" filter="randombar(horizontal)">
                                      <p:cBhvr>
                                        <p:cTn id="25" dur="500"/>
                                        <p:tgtEl>
                                          <p:spTgt spid="2969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9699">
                                            <p:txEl>
                                              <p:pRg st="4" end="4"/>
                                            </p:txEl>
                                          </p:spTgt>
                                        </p:tgtEl>
                                        <p:attrNameLst>
                                          <p:attrName>style.visibility</p:attrName>
                                        </p:attrNameLst>
                                      </p:cBhvr>
                                      <p:to>
                                        <p:strVal val="visible"/>
                                      </p:to>
                                    </p:set>
                                    <p:animEffect transition="in" filter="randombar(horizontal)">
                                      <p:cBhvr>
                                        <p:cTn id="30"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a:t>What Records Can be Sealed?	</a:t>
            </a:r>
          </a:p>
        </p:txBody>
      </p:sp>
      <p:sp>
        <p:nvSpPr>
          <p:cNvPr id="11267" name="Rectangle 3"/>
          <p:cNvSpPr>
            <a:spLocks noGrp="1" noChangeArrowheads="1"/>
          </p:cNvSpPr>
          <p:nvPr>
            <p:ph idx="1"/>
          </p:nvPr>
        </p:nvSpPr>
        <p:spPr/>
        <p:txBody>
          <a:bodyPr/>
          <a:lstStyle/>
          <a:p>
            <a:pPr eaLnBrk="1" hangingPunct="1"/>
            <a:r>
              <a:rPr lang="en-US" smtClean="0"/>
              <a:t>All juvenile misdemeanors and felonies except Rape 1, Rape 2 and Indecent liberties with force;</a:t>
            </a:r>
          </a:p>
          <a:p>
            <a:pPr eaLnBrk="1" hangingPunct="1"/>
            <a:r>
              <a:rPr lang="en-US" smtClean="0"/>
              <a:t>Only adjudications where restitution, fees, assessments have been paid in full;</a:t>
            </a:r>
          </a:p>
          <a:p>
            <a:pPr eaLnBrk="1" hangingPunct="1"/>
            <a:r>
              <a:rPr lang="en-US" smtClean="0"/>
              <a:t>Must have no adult or juvenile convictions for a certain period of time – depending on the crime.</a:t>
            </a:r>
          </a:p>
          <a:p>
            <a:pPr lvl="1" eaLnBrk="1" hangingPunct="1">
              <a:buFont typeface="Wingdings" pitchFamily="2" charset="2"/>
              <a:buNone/>
            </a:pPr>
            <a:endParaRPr lang="en-US" smtClean="0"/>
          </a:p>
          <a:p>
            <a:pPr eaLnBrk="1" hangingPunct="1">
              <a:buFont typeface="Wingdings" pitchFamily="2" charset="2"/>
              <a:buNone/>
            </a:pPr>
            <a:endParaRPr lang="en-US"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20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wipe(left)">
                                      <p:cBhvr>
                                        <p:cTn id="12" dur="500"/>
                                        <p:tgtEl>
                                          <p:spTgt spid="112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wipe(left)">
                                      <p:cBhvr>
                                        <p:cTn id="17" dur="500"/>
                                        <p:tgtEl>
                                          <p:spTgt spid="112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wipe(left)">
                                      <p:cBhvr>
                                        <p:cTn id="22"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a:t>When can Juvenile </a:t>
            </a:r>
            <a:br>
              <a:rPr lang="en-US" sz="4000"/>
            </a:br>
            <a:r>
              <a:rPr lang="en-US" sz="4000"/>
              <a:t>Records be Sealed?</a:t>
            </a:r>
          </a:p>
        </p:txBody>
      </p:sp>
      <p:sp>
        <p:nvSpPr>
          <p:cNvPr id="26627" name="Rectangle 3"/>
          <p:cNvSpPr>
            <a:spLocks noGrp="1" noChangeArrowheads="1"/>
          </p:cNvSpPr>
          <p:nvPr>
            <p:ph idx="1"/>
          </p:nvPr>
        </p:nvSpPr>
        <p:spPr/>
        <p:txBody>
          <a:bodyPr/>
          <a:lstStyle/>
          <a:p>
            <a:pPr eaLnBrk="1" hangingPunct="1">
              <a:lnSpc>
                <a:spcPct val="80000"/>
              </a:lnSpc>
            </a:pPr>
            <a:r>
              <a:rPr lang="en-US" sz="2400" smtClean="0"/>
              <a:t>Class A felonies – 5 years</a:t>
            </a:r>
          </a:p>
          <a:p>
            <a:pPr lvl="1" eaLnBrk="1" hangingPunct="1">
              <a:lnSpc>
                <a:spcPct val="80000"/>
              </a:lnSpc>
            </a:pPr>
            <a:r>
              <a:rPr lang="en-US" sz="2000" smtClean="0"/>
              <a:t>Arson, Kidnapping, Robbery, Residential burglary, Assault, Theft, delivery of drugs (VUCSA delivery)</a:t>
            </a:r>
          </a:p>
          <a:p>
            <a:pPr eaLnBrk="1" hangingPunct="1">
              <a:lnSpc>
                <a:spcPct val="80000"/>
              </a:lnSpc>
            </a:pPr>
            <a:r>
              <a:rPr lang="en-US" sz="2400" smtClean="0"/>
              <a:t>Class  B &amp; C felonies – 2 years</a:t>
            </a:r>
          </a:p>
          <a:p>
            <a:pPr lvl="1" eaLnBrk="1" hangingPunct="1">
              <a:lnSpc>
                <a:spcPct val="80000"/>
              </a:lnSpc>
            </a:pPr>
            <a:r>
              <a:rPr lang="en-US" sz="2000" smtClean="0"/>
              <a:t>Taking a Motor Vehicle (TMV), Theft 2, Possession of Drugs (VUCSA possession)</a:t>
            </a:r>
          </a:p>
          <a:p>
            <a:pPr eaLnBrk="1" hangingPunct="1">
              <a:lnSpc>
                <a:spcPct val="80000"/>
              </a:lnSpc>
            </a:pPr>
            <a:r>
              <a:rPr lang="en-US" sz="2400" smtClean="0"/>
              <a:t>Misdemeanors – 2 years</a:t>
            </a:r>
          </a:p>
          <a:p>
            <a:pPr lvl="1" eaLnBrk="1" hangingPunct="1">
              <a:lnSpc>
                <a:spcPct val="80000"/>
              </a:lnSpc>
            </a:pPr>
            <a:r>
              <a:rPr lang="en-US" sz="2000" smtClean="0"/>
              <a:t>Assault 4, Theft 3, Minor in Possession of Alcohol (MIP)</a:t>
            </a:r>
          </a:p>
          <a:p>
            <a:pPr eaLnBrk="1" hangingPunct="1">
              <a:lnSpc>
                <a:spcPct val="80000"/>
              </a:lnSpc>
            </a:pPr>
            <a:r>
              <a:rPr lang="en-US" sz="2400" smtClean="0"/>
              <a:t>Diversions – 2 years</a:t>
            </a:r>
          </a:p>
          <a:p>
            <a:pPr lvl="1" eaLnBrk="1" hangingPunct="1">
              <a:lnSpc>
                <a:spcPct val="80000"/>
              </a:lnSpc>
            </a:pPr>
            <a:r>
              <a:rPr lang="en-US" sz="2000" smtClean="0"/>
              <a:t>First and second misdemeanors</a:t>
            </a:r>
          </a:p>
          <a:p>
            <a:pPr lvl="1" eaLnBrk="1" hangingPunct="1">
              <a:lnSpc>
                <a:spcPct val="80000"/>
              </a:lnSpc>
              <a:buFont typeface="Wingdings" pitchFamily="2" charset="2"/>
              <a:buNone/>
            </a:pPr>
            <a:endParaRPr lang="en-US" sz="2000" smtClean="0"/>
          </a:p>
          <a:p>
            <a:pPr lvl="1" eaLnBrk="1" hangingPunct="1">
              <a:lnSpc>
                <a:spcPct val="80000"/>
              </a:lnSpc>
              <a:buFont typeface="Wingdings" pitchFamily="2" charset="2"/>
              <a:buNone/>
            </a:pPr>
            <a:r>
              <a:rPr lang="en-US" sz="2000" smtClean="0"/>
              <a:t>Time runs from the last date of release from confinement.  </a:t>
            </a:r>
          </a:p>
          <a:p>
            <a:pPr eaLnBrk="1" hangingPunct="1">
              <a:lnSpc>
                <a:spcPct val="80000"/>
              </a:lnSpc>
            </a:pPr>
            <a:endParaRPr lang="en-US" sz="240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wipe(left)">
                                      <p:cBhvr>
                                        <p:cTn id="12" dur="500"/>
                                        <p:tgtEl>
                                          <p:spTgt spid="266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wipe(left)">
                                      <p:cBhvr>
                                        <p:cTn id="17" dur="500"/>
                                        <p:tgtEl>
                                          <p:spTgt spid="266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7">
                                            <p:txEl>
                                              <p:pRg st="2" end="2"/>
                                            </p:txEl>
                                          </p:spTgt>
                                        </p:tgtEl>
                                        <p:attrNameLst>
                                          <p:attrName>style.visibility</p:attrName>
                                        </p:attrNameLst>
                                      </p:cBhvr>
                                      <p:to>
                                        <p:strVal val="visible"/>
                                      </p:to>
                                    </p:set>
                                    <p:animEffect transition="in" filter="wipe(left)">
                                      <p:cBhvr>
                                        <p:cTn id="22" dur="500"/>
                                        <p:tgtEl>
                                          <p:spTgt spid="266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6627">
                                            <p:txEl>
                                              <p:pRg st="3" end="3"/>
                                            </p:txEl>
                                          </p:spTgt>
                                        </p:tgtEl>
                                        <p:attrNameLst>
                                          <p:attrName>style.visibility</p:attrName>
                                        </p:attrNameLst>
                                      </p:cBhvr>
                                      <p:to>
                                        <p:strVal val="visible"/>
                                      </p:to>
                                    </p:set>
                                    <p:animEffect transition="in" filter="wipe(left)">
                                      <p:cBhvr>
                                        <p:cTn id="27" dur="500"/>
                                        <p:tgtEl>
                                          <p:spTgt spid="266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6627">
                                            <p:txEl>
                                              <p:pRg st="4" end="4"/>
                                            </p:txEl>
                                          </p:spTgt>
                                        </p:tgtEl>
                                        <p:attrNameLst>
                                          <p:attrName>style.visibility</p:attrName>
                                        </p:attrNameLst>
                                      </p:cBhvr>
                                      <p:to>
                                        <p:strVal val="visible"/>
                                      </p:to>
                                    </p:set>
                                    <p:animEffect transition="in" filter="wipe(left)">
                                      <p:cBhvr>
                                        <p:cTn id="32" dur="500"/>
                                        <p:tgtEl>
                                          <p:spTgt spid="266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Effect transition="in" filter="wipe(left)">
                                      <p:cBhvr>
                                        <p:cTn id="37" dur="500"/>
                                        <p:tgtEl>
                                          <p:spTgt spid="266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6627">
                                            <p:txEl>
                                              <p:pRg st="6" end="6"/>
                                            </p:txEl>
                                          </p:spTgt>
                                        </p:tgtEl>
                                        <p:attrNameLst>
                                          <p:attrName>style.visibility</p:attrName>
                                        </p:attrNameLst>
                                      </p:cBhvr>
                                      <p:to>
                                        <p:strVal val="visible"/>
                                      </p:to>
                                    </p:set>
                                    <p:animEffect transition="in" filter="wipe(left)">
                                      <p:cBhvr>
                                        <p:cTn id="42" dur="500"/>
                                        <p:tgtEl>
                                          <p:spTgt spid="2662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6627">
                                            <p:txEl>
                                              <p:pRg st="7" end="7"/>
                                            </p:txEl>
                                          </p:spTgt>
                                        </p:tgtEl>
                                        <p:attrNameLst>
                                          <p:attrName>style.visibility</p:attrName>
                                        </p:attrNameLst>
                                      </p:cBhvr>
                                      <p:to>
                                        <p:strVal val="visible"/>
                                      </p:to>
                                    </p:set>
                                    <p:animEffect transition="in" filter="wipe(left)">
                                      <p:cBhvr>
                                        <p:cTn id="47" dur="500"/>
                                        <p:tgtEl>
                                          <p:spTgt spid="2662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6627">
                                            <p:txEl>
                                              <p:pRg st="9" end="9"/>
                                            </p:txEl>
                                          </p:spTgt>
                                        </p:tgtEl>
                                        <p:attrNameLst>
                                          <p:attrName>style.visibility</p:attrName>
                                        </p:attrNameLst>
                                      </p:cBhvr>
                                      <p:to>
                                        <p:strVal val="visible"/>
                                      </p:to>
                                    </p:set>
                                    <p:animEffect transition="in" filter="wipe(left)">
                                      <p:cBhvr>
                                        <p:cTn id="52" dur="500"/>
                                        <p:tgtEl>
                                          <p:spTgt spid="266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a:t>What if you also have Adult Criminal History?</a:t>
            </a:r>
          </a:p>
        </p:txBody>
      </p:sp>
      <p:sp>
        <p:nvSpPr>
          <p:cNvPr id="24579" name="Rectangle 3"/>
          <p:cNvSpPr>
            <a:spLocks noGrp="1" noChangeArrowheads="1"/>
          </p:cNvSpPr>
          <p:nvPr>
            <p:ph idx="1"/>
          </p:nvPr>
        </p:nvSpPr>
        <p:spPr/>
        <p:txBody>
          <a:bodyPr/>
          <a:lstStyle/>
          <a:p>
            <a:pPr eaLnBrk="1" hangingPunct="1"/>
            <a:r>
              <a:rPr lang="en-US" smtClean="0"/>
              <a:t>Time starts running from the last date of release from confinement</a:t>
            </a:r>
          </a:p>
          <a:p>
            <a:pPr eaLnBrk="1" hangingPunct="1"/>
            <a:r>
              <a:rPr lang="en-US" smtClean="0"/>
              <a:t>Juvenile sealing may prevent sealing/vacating of adult misdemeanors</a:t>
            </a:r>
          </a:p>
          <a:p>
            <a:pPr eaLnBrk="1" hangingPunct="1"/>
            <a:endParaRPr lang="en-US"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2000"/>
                                        <p:tgtEl>
                                          <p:spTgt spid="2457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wipe(left)">
                                      <p:cBhvr>
                                        <p:cTn id="12" dur="500"/>
                                        <p:tgtEl>
                                          <p:spTgt spid="245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wipe(left)">
                                      <p:cBhvr>
                                        <p:cTn id="17" dur="500"/>
                                        <p:tgtEl>
                                          <p:spTgt spid="24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a:t>It was bogus. . . I didn’t do it . . . And other irrelevant facts</a:t>
            </a:r>
          </a:p>
        </p:txBody>
      </p:sp>
      <p:sp>
        <p:nvSpPr>
          <p:cNvPr id="23555" name="Rectangle 3"/>
          <p:cNvSpPr>
            <a:spLocks noGrp="1" noChangeArrowheads="1"/>
          </p:cNvSpPr>
          <p:nvPr>
            <p:ph idx="1"/>
          </p:nvPr>
        </p:nvSpPr>
        <p:spPr/>
        <p:txBody>
          <a:bodyPr/>
          <a:lstStyle/>
          <a:p>
            <a:pPr eaLnBrk="1" hangingPunct="1"/>
            <a:r>
              <a:rPr lang="en-US" smtClean="0"/>
              <a:t>Adjudication is final after a plea or after the appeals period runs following a finding of guilt</a:t>
            </a:r>
          </a:p>
          <a:p>
            <a:pPr eaLnBrk="1" hangingPunct="1"/>
            <a:r>
              <a:rPr lang="en-US" smtClean="0"/>
              <a:t>For sealing under RCW 13.50, the underlying facts of the conviction don’t matter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2000"/>
                                        <p:tgtEl>
                                          <p:spTgt spid="2355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wipe(left)">
                                      <p:cBhvr>
                                        <p:cTn id="12" dur="500"/>
                                        <p:tgtEl>
                                          <p:spTgt spid="235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wipe(left)">
                                      <p:cBhvr>
                                        <p:cTn id="17" dur="5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en-US"/>
              <a:t>Non-conviction Data</a:t>
            </a:r>
          </a:p>
        </p:txBody>
      </p:sp>
      <p:sp>
        <p:nvSpPr>
          <p:cNvPr id="18435" name="Rectangle 3"/>
          <p:cNvSpPr>
            <a:spLocks noGrp="1" noChangeArrowheads="1"/>
          </p:cNvSpPr>
          <p:nvPr>
            <p:ph idx="1"/>
          </p:nvPr>
        </p:nvSpPr>
        <p:spPr/>
        <p:txBody>
          <a:bodyPr/>
          <a:lstStyle/>
          <a:p>
            <a:pPr eaLnBrk="1" hangingPunct="1"/>
            <a:r>
              <a:rPr lang="en-US" smtClean="0"/>
              <a:t>Diversions</a:t>
            </a:r>
          </a:p>
          <a:p>
            <a:pPr eaLnBrk="1" hangingPunct="1"/>
            <a:r>
              <a:rPr lang="en-US" smtClean="0"/>
              <a:t>Deferred Dispositions</a:t>
            </a:r>
          </a:p>
          <a:p>
            <a:pPr eaLnBrk="1" hangingPunct="1"/>
            <a:r>
              <a:rPr lang="en-US" smtClean="0"/>
              <a:t>Dismissals</a:t>
            </a:r>
          </a:p>
          <a:p>
            <a:pPr eaLnBrk="1" hangingPunct="1"/>
            <a:r>
              <a:rPr lang="en-US" smtClean="0"/>
              <a:t>Findings of Not Guilty</a:t>
            </a:r>
          </a:p>
          <a:p>
            <a:pPr eaLnBrk="1" hangingPunct="1"/>
            <a:r>
              <a:rPr lang="en-US" smtClean="0"/>
              <a:t>Arrests that do not lead to conviction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2000"/>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wipe(left)">
                                      <p:cBhvr>
                                        <p:cTn id="12" dur="500"/>
                                        <p:tgtEl>
                                          <p:spTgt spid="184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wipe(left)">
                                      <p:cBhvr>
                                        <p:cTn id="17" dur="500"/>
                                        <p:tgtEl>
                                          <p:spTgt spid="184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wipe(left)">
                                      <p:cBhvr>
                                        <p:cTn id="22" dur="500"/>
                                        <p:tgtEl>
                                          <p:spTgt spid="184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435">
                                            <p:txEl>
                                              <p:pRg st="3" end="3"/>
                                            </p:txEl>
                                          </p:spTgt>
                                        </p:tgtEl>
                                        <p:attrNameLst>
                                          <p:attrName>style.visibility</p:attrName>
                                        </p:attrNameLst>
                                      </p:cBhvr>
                                      <p:to>
                                        <p:strVal val="visible"/>
                                      </p:to>
                                    </p:set>
                                    <p:animEffect transition="in" filter="wipe(left)">
                                      <p:cBhvr>
                                        <p:cTn id="27" dur="500"/>
                                        <p:tgtEl>
                                          <p:spTgt spid="184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435">
                                            <p:txEl>
                                              <p:pRg st="4" end="4"/>
                                            </p:txEl>
                                          </p:spTgt>
                                        </p:tgtEl>
                                        <p:attrNameLst>
                                          <p:attrName>style.visibility</p:attrName>
                                        </p:attrNameLst>
                                      </p:cBhvr>
                                      <p:to>
                                        <p:strVal val="visible"/>
                                      </p:to>
                                    </p:set>
                                    <p:animEffect transition="in" filter="wipe(left)">
                                      <p:cBhvr>
                                        <p:cTn id="32"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2351</TotalTime>
  <Words>2370</Words>
  <Application>Microsoft Office PowerPoint</Application>
  <PresentationFormat>On-screen Show (4:3)</PresentationFormat>
  <Paragraphs>307</Paragraphs>
  <Slides>39</Slides>
  <Notes>14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Apex</vt:lpstr>
      <vt:lpstr>Sealing juvenile records</vt:lpstr>
      <vt:lpstr>How Long Will it Stay on My Record?</vt:lpstr>
      <vt:lpstr>Juvenile Criminal History Dispelling the Myths</vt:lpstr>
      <vt:lpstr>Where is Juvenile Criminal History Found?</vt:lpstr>
      <vt:lpstr>What Records Can be Sealed? </vt:lpstr>
      <vt:lpstr>When can Juvenile  Records be Sealed?</vt:lpstr>
      <vt:lpstr>What if you also have Adult Criminal History?</vt:lpstr>
      <vt:lpstr>It was bogus. . . I didn’t do it . . . And other irrelevant facts</vt:lpstr>
      <vt:lpstr>Non-conviction Data</vt:lpstr>
      <vt:lpstr>Juvenile Sealing Process</vt:lpstr>
      <vt:lpstr>Complete Notice, Motion, Declaration and Proposed Order</vt:lpstr>
      <vt:lpstr>Review with Client</vt:lpstr>
      <vt:lpstr>Explain Next Steps</vt:lpstr>
      <vt:lpstr>Why the Motion May Still Be Denied</vt:lpstr>
      <vt:lpstr>Sealing Sex Offenses</vt:lpstr>
      <vt:lpstr>PowerPoint Presentation</vt:lpstr>
      <vt:lpstr>Sealing Sex Offenses</vt:lpstr>
      <vt:lpstr>Sealing Sex Offenses</vt:lpstr>
      <vt:lpstr>Sealing Sex Offenses</vt:lpstr>
      <vt:lpstr>Sealing Sex Offenses</vt:lpstr>
      <vt:lpstr>Sealing Sex Offenses</vt:lpstr>
      <vt:lpstr>Sealing Sex Offenses</vt:lpstr>
      <vt:lpstr>Sealing Sex Offenses</vt:lpstr>
      <vt:lpstr>PowerPoint Presentation</vt:lpstr>
      <vt:lpstr>Sealing Sex Offenses</vt:lpstr>
      <vt:lpstr>SEALING SEX OFFENSES</vt:lpstr>
      <vt:lpstr>Sealing Sex Offenses</vt:lpstr>
      <vt:lpstr>Sealing Sex Offenses</vt:lpstr>
      <vt:lpstr>Sealing Sex Offenses</vt:lpstr>
      <vt:lpstr>Sealing Sex Offenses</vt:lpstr>
      <vt:lpstr>Sealing Sex Offenses</vt:lpstr>
      <vt:lpstr>Sealing Sex Offenses</vt:lpstr>
      <vt:lpstr>Sealing Sex Offenses</vt:lpstr>
      <vt:lpstr>Sealing Sex Offenses</vt:lpstr>
      <vt:lpstr>Other Issues</vt:lpstr>
      <vt:lpstr>Cannot Seal Under Statute ?</vt:lpstr>
      <vt:lpstr>Oops!</vt:lpstr>
      <vt:lpstr>Adam Walsh Act</vt:lpstr>
      <vt:lpstr>SYLAW.org</vt:lpstr>
    </vt:vector>
  </TitlesOfParts>
  <Company>WDA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Sealing juvenile records</dc:title>
  <dc:creator>kambrose</dc:creator>
  <cp:lastModifiedBy>John Flodin</cp:lastModifiedBy>
  <cp:revision>41</cp:revision>
  <dcterms:created xsi:type="dcterms:W3CDTF">2012-10-10T04:23:04Z</dcterms:created>
  <dcterms:modified xsi:type="dcterms:W3CDTF">2012-10-10T20:40:55Z</dcterms:modified>
</cp:coreProperties>
</file>