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0" r:id="rId4"/>
    <p:sldId id="319" r:id="rId5"/>
    <p:sldId id="264" r:id="rId6"/>
    <p:sldId id="318" r:id="rId7"/>
    <p:sldId id="261" r:id="rId8"/>
    <p:sldId id="265" r:id="rId9"/>
    <p:sldId id="294" r:id="rId10"/>
    <p:sldId id="296" r:id="rId11"/>
    <p:sldId id="298" r:id="rId12"/>
    <p:sldId id="321" r:id="rId13"/>
    <p:sldId id="308" r:id="rId14"/>
    <p:sldId id="322" r:id="rId15"/>
    <p:sldId id="302" r:id="rId16"/>
    <p:sldId id="323" r:id="rId17"/>
    <p:sldId id="303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33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3600BA-FC59-43EF-9FCE-893F3976C73B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22631E73-7F41-4F3D-9583-36C8D99CFA94}">
      <dgm:prSet phldrT="[Text]"/>
      <dgm:spPr/>
      <dgm:t>
        <a:bodyPr/>
        <a:lstStyle/>
        <a:p>
          <a:r>
            <a:rPr lang="en-US" dirty="0" smtClean="0"/>
            <a:t>FCRA (federal)</a:t>
          </a:r>
          <a:endParaRPr lang="en-US" dirty="0"/>
        </a:p>
      </dgm:t>
    </dgm:pt>
    <dgm:pt modelId="{410D83CF-F331-4F98-A304-BCF8F352266A}" type="parTrans" cxnId="{BBB38CBD-D31A-4E26-A72A-E58E3B912AA5}">
      <dgm:prSet/>
      <dgm:spPr/>
      <dgm:t>
        <a:bodyPr/>
        <a:lstStyle/>
        <a:p>
          <a:endParaRPr lang="en-US"/>
        </a:p>
      </dgm:t>
    </dgm:pt>
    <dgm:pt modelId="{690C49A1-16F1-4386-B67E-A9C66D1F57BB}" type="sibTrans" cxnId="{BBB38CBD-D31A-4E26-A72A-E58E3B912AA5}">
      <dgm:prSet/>
      <dgm:spPr/>
      <dgm:t>
        <a:bodyPr/>
        <a:lstStyle/>
        <a:p>
          <a:endParaRPr lang="en-US"/>
        </a:p>
      </dgm:t>
    </dgm:pt>
    <dgm:pt modelId="{090565D3-CDBF-44F0-9456-59BCA546992D}">
      <dgm:prSet phldrT="[Text]"/>
      <dgm:spPr/>
      <dgm:t>
        <a:bodyPr/>
        <a:lstStyle/>
        <a:p>
          <a:r>
            <a:rPr lang="en-US" dirty="0" smtClean="0"/>
            <a:t>WLAD </a:t>
          </a:r>
          <a:endParaRPr lang="en-US" dirty="0"/>
        </a:p>
      </dgm:t>
    </dgm:pt>
    <dgm:pt modelId="{2C45D7D9-973C-455D-80E3-8772BC3D9C05}" type="parTrans" cxnId="{4210BB6A-1393-4C09-9287-78FA7EA3F48E}">
      <dgm:prSet/>
      <dgm:spPr/>
      <dgm:t>
        <a:bodyPr/>
        <a:lstStyle/>
        <a:p>
          <a:endParaRPr lang="en-US"/>
        </a:p>
      </dgm:t>
    </dgm:pt>
    <dgm:pt modelId="{9541251F-55E3-484D-B817-8DBC697FE3B2}" type="sibTrans" cxnId="{4210BB6A-1393-4C09-9287-78FA7EA3F48E}">
      <dgm:prSet/>
      <dgm:spPr/>
      <dgm:t>
        <a:bodyPr/>
        <a:lstStyle/>
        <a:p>
          <a:endParaRPr lang="en-US"/>
        </a:p>
      </dgm:t>
    </dgm:pt>
    <dgm:pt modelId="{71E578A7-DBD7-4A91-9EFD-A7DDE0FF8685}">
      <dgm:prSet phldrT="[Text]"/>
      <dgm:spPr/>
      <dgm:t>
        <a:bodyPr/>
        <a:lstStyle/>
        <a:p>
          <a:r>
            <a:rPr lang="en-US" dirty="0" smtClean="0"/>
            <a:t>FCRA (state)</a:t>
          </a:r>
          <a:endParaRPr lang="en-US" dirty="0"/>
        </a:p>
      </dgm:t>
    </dgm:pt>
    <dgm:pt modelId="{F64C3290-0A0E-4D93-A182-D54335E813B7}" type="parTrans" cxnId="{B90FD0C1-62EC-47A1-AA82-2094DDBA731E}">
      <dgm:prSet/>
      <dgm:spPr/>
      <dgm:t>
        <a:bodyPr/>
        <a:lstStyle/>
        <a:p>
          <a:endParaRPr lang="en-US"/>
        </a:p>
      </dgm:t>
    </dgm:pt>
    <dgm:pt modelId="{273BE1D6-A20B-4C1D-B990-52E6583D148D}" type="sibTrans" cxnId="{B90FD0C1-62EC-47A1-AA82-2094DDBA731E}">
      <dgm:prSet/>
      <dgm:spPr/>
      <dgm:t>
        <a:bodyPr/>
        <a:lstStyle/>
        <a:p>
          <a:endParaRPr lang="en-US"/>
        </a:p>
      </dgm:t>
    </dgm:pt>
    <dgm:pt modelId="{57378B09-6DCB-4C31-9E8E-4A92CC808F7B}">
      <dgm:prSet/>
      <dgm:spPr/>
      <dgm:t>
        <a:bodyPr/>
        <a:lstStyle/>
        <a:p>
          <a:endParaRPr lang="en-US"/>
        </a:p>
      </dgm:t>
    </dgm:pt>
    <dgm:pt modelId="{6AE070A6-5B7D-4A11-B7DF-C5F2EE4C9F36}" type="parTrans" cxnId="{40F1682C-36BB-44A3-9B12-166E3A9FC5BB}">
      <dgm:prSet/>
      <dgm:spPr/>
      <dgm:t>
        <a:bodyPr/>
        <a:lstStyle/>
        <a:p>
          <a:endParaRPr lang="en-US"/>
        </a:p>
      </dgm:t>
    </dgm:pt>
    <dgm:pt modelId="{841898B7-C770-4F68-8595-7BB26AE314BC}" type="sibTrans" cxnId="{40F1682C-36BB-44A3-9B12-166E3A9FC5BB}">
      <dgm:prSet/>
      <dgm:spPr/>
      <dgm:t>
        <a:bodyPr/>
        <a:lstStyle/>
        <a:p>
          <a:endParaRPr lang="en-US"/>
        </a:p>
      </dgm:t>
    </dgm:pt>
    <dgm:pt modelId="{260E057B-8A9B-40A2-8517-CD9B3856580A}">
      <dgm:prSet/>
      <dgm:spPr/>
      <dgm:t>
        <a:bodyPr/>
        <a:lstStyle/>
        <a:p>
          <a:endParaRPr lang="en-US"/>
        </a:p>
      </dgm:t>
    </dgm:pt>
    <dgm:pt modelId="{769CF397-68CC-452D-A3F6-00AF1E645A19}" type="parTrans" cxnId="{A56171A0-8EBF-44F2-A441-1C6310EB29D2}">
      <dgm:prSet/>
      <dgm:spPr/>
      <dgm:t>
        <a:bodyPr/>
        <a:lstStyle/>
        <a:p>
          <a:endParaRPr lang="en-US"/>
        </a:p>
      </dgm:t>
    </dgm:pt>
    <dgm:pt modelId="{C812D844-602D-40A8-9C51-A80A3C691137}" type="sibTrans" cxnId="{A56171A0-8EBF-44F2-A441-1C6310EB29D2}">
      <dgm:prSet/>
      <dgm:spPr/>
      <dgm:t>
        <a:bodyPr/>
        <a:lstStyle/>
        <a:p>
          <a:endParaRPr lang="en-US"/>
        </a:p>
      </dgm:t>
    </dgm:pt>
    <dgm:pt modelId="{0590D46C-8D81-4A24-8589-8A77DEC637A4}" type="pres">
      <dgm:prSet presAssocID="{EB3600BA-FC59-43EF-9FCE-893F3976C73B}" presName="Name0" presStyleCnt="0">
        <dgm:presLayoutVars>
          <dgm:chMax val="7"/>
          <dgm:dir/>
          <dgm:resizeHandles val="exact"/>
        </dgm:presLayoutVars>
      </dgm:prSet>
      <dgm:spPr/>
    </dgm:pt>
    <dgm:pt modelId="{5CD97AD4-8D77-48B0-984D-F3B5BAAACFD4}" type="pres">
      <dgm:prSet presAssocID="{EB3600BA-FC59-43EF-9FCE-893F3976C73B}" presName="ellipse1" presStyleLbl="vennNode1" presStyleIdx="0" presStyleCnt="5" custLinFactNeighborX="19189" custLinFactNeighborY="37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CC57D6-8264-42F9-BDCA-53BE38717A44}" type="pres">
      <dgm:prSet presAssocID="{EB3600BA-FC59-43EF-9FCE-893F3976C73B}" presName="ellipse2" presStyleLbl="vennNode1" presStyleIdx="1" presStyleCnt="5" custLinFactNeighborX="14945" custLinFactNeighborY="-1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BD3BA-1D05-4181-96F7-D785A5E37611}" type="pres">
      <dgm:prSet presAssocID="{EB3600BA-FC59-43EF-9FCE-893F3976C73B}" presName="ellipse3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DCDF2-4F17-4FD1-8360-CF6411995138}" type="pres">
      <dgm:prSet presAssocID="{EB3600BA-FC59-43EF-9FCE-893F3976C73B}" presName="ellipse4" presStyleLbl="vennNode1" presStyleIdx="3" presStyleCnt="5" custLinFactNeighborX="458" custLinFactNeighborY="-1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E9390-7D97-4B0B-BB2F-D23562469D35}" type="pres">
      <dgm:prSet presAssocID="{EB3600BA-FC59-43EF-9FCE-893F3976C73B}" presName="ellipse5" presStyleLbl="vennNode1" presStyleIdx="4" presStyleCnt="5" custLinFactNeighborX="-22979" custLinFactNeighborY="1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706A82-CB99-4C00-876C-563B8DCF561C}" type="presOf" srcId="{090565D3-CDBF-44F0-9456-59BCA546992D}" destId="{65CC57D6-8264-42F9-BDCA-53BE38717A44}" srcOrd="0" destOrd="0" presId="urn:microsoft.com/office/officeart/2005/8/layout/rings+Icon"/>
    <dgm:cxn modelId="{7C4E2C92-554D-4ED9-ABCB-A86FB8E6C379}" type="presOf" srcId="{57378B09-6DCB-4C31-9E8E-4A92CC808F7B}" destId="{812DCDF2-4F17-4FD1-8360-CF6411995138}" srcOrd="0" destOrd="0" presId="urn:microsoft.com/office/officeart/2005/8/layout/rings+Icon"/>
    <dgm:cxn modelId="{B90FD0C1-62EC-47A1-AA82-2094DDBA731E}" srcId="{EB3600BA-FC59-43EF-9FCE-893F3976C73B}" destId="{71E578A7-DBD7-4A91-9EFD-A7DDE0FF8685}" srcOrd="2" destOrd="0" parTransId="{F64C3290-0A0E-4D93-A182-D54335E813B7}" sibTransId="{273BE1D6-A20B-4C1D-B990-52E6583D148D}"/>
    <dgm:cxn modelId="{B99AD5C4-A678-401F-8EB5-690E18D3D131}" type="presOf" srcId="{EB3600BA-FC59-43EF-9FCE-893F3976C73B}" destId="{0590D46C-8D81-4A24-8589-8A77DEC637A4}" srcOrd="0" destOrd="0" presId="urn:microsoft.com/office/officeart/2005/8/layout/rings+Icon"/>
    <dgm:cxn modelId="{A56171A0-8EBF-44F2-A441-1C6310EB29D2}" srcId="{EB3600BA-FC59-43EF-9FCE-893F3976C73B}" destId="{260E057B-8A9B-40A2-8517-CD9B3856580A}" srcOrd="4" destOrd="0" parTransId="{769CF397-68CC-452D-A3F6-00AF1E645A19}" sibTransId="{C812D844-602D-40A8-9C51-A80A3C691137}"/>
    <dgm:cxn modelId="{40F1682C-36BB-44A3-9B12-166E3A9FC5BB}" srcId="{EB3600BA-FC59-43EF-9FCE-893F3976C73B}" destId="{57378B09-6DCB-4C31-9E8E-4A92CC808F7B}" srcOrd="3" destOrd="0" parTransId="{6AE070A6-5B7D-4A11-B7DF-C5F2EE4C9F36}" sibTransId="{841898B7-C770-4F68-8595-7BB26AE314BC}"/>
    <dgm:cxn modelId="{61C9C21B-93C4-40A0-AACD-70E99E277631}" type="presOf" srcId="{260E057B-8A9B-40A2-8517-CD9B3856580A}" destId="{EA1E9390-7D97-4B0B-BB2F-D23562469D35}" srcOrd="0" destOrd="0" presId="urn:microsoft.com/office/officeart/2005/8/layout/rings+Icon"/>
    <dgm:cxn modelId="{BBB38CBD-D31A-4E26-A72A-E58E3B912AA5}" srcId="{EB3600BA-FC59-43EF-9FCE-893F3976C73B}" destId="{22631E73-7F41-4F3D-9583-36C8D99CFA94}" srcOrd="0" destOrd="0" parTransId="{410D83CF-F331-4F98-A304-BCF8F352266A}" sibTransId="{690C49A1-16F1-4386-B67E-A9C66D1F57BB}"/>
    <dgm:cxn modelId="{2D892107-97E6-47F0-A046-2156B1B62B3A}" type="presOf" srcId="{71E578A7-DBD7-4A91-9EFD-A7DDE0FF8685}" destId="{1DDBD3BA-1D05-4181-96F7-D785A5E37611}" srcOrd="0" destOrd="0" presId="urn:microsoft.com/office/officeart/2005/8/layout/rings+Icon"/>
    <dgm:cxn modelId="{4210BB6A-1393-4C09-9287-78FA7EA3F48E}" srcId="{EB3600BA-FC59-43EF-9FCE-893F3976C73B}" destId="{090565D3-CDBF-44F0-9456-59BCA546992D}" srcOrd="1" destOrd="0" parTransId="{2C45D7D9-973C-455D-80E3-8772BC3D9C05}" sibTransId="{9541251F-55E3-484D-B817-8DBC697FE3B2}"/>
    <dgm:cxn modelId="{A6514BF9-E5C3-4B2A-8AD4-A705272DD212}" type="presOf" srcId="{22631E73-7F41-4F3D-9583-36C8D99CFA94}" destId="{5CD97AD4-8D77-48B0-984D-F3B5BAAACFD4}" srcOrd="0" destOrd="0" presId="urn:microsoft.com/office/officeart/2005/8/layout/rings+Icon"/>
    <dgm:cxn modelId="{7C433412-8F57-482C-A2A6-624590BB4520}" type="presParOf" srcId="{0590D46C-8D81-4A24-8589-8A77DEC637A4}" destId="{5CD97AD4-8D77-48B0-984D-F3B5BAAACFD4}" srcOrd="0" destOrd="0" presId="urn:microsoft.com/office/officeart/2005/8/layout/rings+Icon"/>
    <dgm:cxn modelId="{F1C7EFF2-0179-4666-8B28-C5E5D98D084C}" type="presParOf" srcId="{0590D46C-8D81-4A24-8589-8A77DEC637A4}" destId="{65CC57D6-8264-42F9-BDCA-53BE38717A44}" srcOrd="1" destOrd="0" presId="urn:microsoft.com/office/officeart/2005/8/layout/rings+Icon"/>
    <dgm:cxn modelId="{BD1278B0-0595-445F-A332-994666C2A042}" type="presParOf" srcId="{0590D46C-8D81-4A24-8589-8A77DEC637A4}" destId="{1DDBD3BA-1D05-4181-96F7-D785A5E37611}" srcOrd="2" destOrd="0" presId="urn:microsoft.com/office/officeart/2005/8/layout/rings+Icon"/>
    <dgm:cxn modelId="{F58A4C84-D439-4526-906F-F6B7C5602C74}" type="presParOf" srcId="{0590D46C-8D81-4A24-8589-8A77DEC637A4}" destId="{812DCDF2-4F17-4FD1-8360-CF6411995138}" srcOrd="3" destOrd="0" presId="urn:microsoft.com/office/officeart/2005/8/layout/rings+Icon"/>
    <dgm:cxn modelId="{E663017D-0A24-4DF2-96A6-5FE5AD2F9728}" type="presParOf" srcId="{0590D46C-8D81-4A24-8589-8A77DEC637A4}" destId="{EA1E9390-7D97-4B0B-BB2F-D23562469D35}" srcOrd="4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230CD192-5F32-47D0-8E03-F0E14D170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94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B8932DAA-5AE1-4C64-BEF2-3BFFAFDA38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8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8" name="Rectangle 10"/>
          <p:cNvSpPr>
            <a:spLocks noChangeArrowheads="1"/>
          </p:cNvSpPr>
          <p:nvPr/>
        </p:nvSpPr>
        <p:spPr bwMode="auto">
          <a:xfrm>
            <a:off x="685800" y="762000"/>
            <a:ext cx="7696200" cy="5029200"/>
          </a:xfrm>
          <a:prstGeom prst="rect">
            <a:avLst/>
          </a:prstGeom>
          <a:noFill/>
          <a:ln w="28575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9" name="Rectangle 11"/>
          <p:cNvSpPr>
            <a:spLocks noChangeArrowheads="1"/>
          </p:cNvSpPr>
          <p:nvPr/>
        </p:nvSpPr>
        <p:spPr bwMode="auto">
          <a:xfrm>
            <a:off x="3124200" y="4876800"/>
            <a:ext cx="5791200" cy="14478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8200" y="1524000"/>
            <a:ext cx="7391400" cy="2343150"/>
          </a:xfrm>
        </p:spPr>
        <p:txBody>
          <a:bodyPr anchor="ctr" anchorCtr="1"/>
          <a:lstStyle>
            <a:lvl1pPr algn="ctr">
              <a:defRPr sz="41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105400"/>
            <a:ext cx="5181600" cy="990600"/>
          </a:xfrm>
        </p:spPr>
        <p:txBody>
          <a:bodyPr anchor="ctr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324622" name="Picture 14" descr="2c_acluf_wa_cntr cop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3688"/>
            <a:ext cx="1828800" cy="773112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8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2286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1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6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922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21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8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0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806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261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55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96" name="Rectangle 12"/>
          <p:cNvSpPr>
            <a:spLocks noChangeArrowheads="1"/>
          </p:cNvSpPr>
          <p:nvPr/>
        </p:nvSpPr>
        <p:spPr bwMode="auto">
          <a:xfrm>
            <a:off x="304800" y="990600"/>
            <a:ext cx="8534400" cy="5486400"/>
          </a:xfrm>
          <a:prstGeom prst="rect">
            <a:avLst/>
          </a:prstGeom>
          <a:noFill/>
          <a:ln w="28575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23597" name="Picture 13" descr="2c_acluf_wa_cntr copy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6008688"/>
            <a:ext cx="1828800" cy="773112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003366"/>
          </a:solidFill>
          <a:latin typeface="DIN-Bold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acollateralconsequences.org/" TargetMode="External"/><Relationship Id="rId2" Type="http://schemas.openxmlformats.org/officeDocument/2006/relationships/hyperlink" Target="http://www.nelp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lc.org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1695450"/>
            <a:ext cx="7391400" cy="2724150"/>
          </a:xfrm>
        </p:spPr>
        <p:txBody>
          <a:bodyPr/>
          <a:lstStyle/>
          <a:p>
            <a:r>
              <a:rPr lang="en-US" sz="3200" dirty="0" smtClean="0"/>
              <a:t>Mass Incarceration Meets the Information Age</a:t>
            </a:r>
            <a:endParaRPr lang="en-US" sz="2400" dirty="0"/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5029200"/>
            <a:ext cx="5334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Vanessa Torres Hernandez	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Equal Justice Works Fellow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Email: </a:t>
            </a:r>
            <a:r>
              <a:rPr lang="en-US" sz="2000" dirty="0" smtClean="0"/>
              <a:t>vhernandez@aclu-wa.org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Criminal Background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66799"/>
            <a:ext cx="739140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86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1162050"/>
          </a:xfrm>
        </p:spPr>
        <p:txBody>
          <a:bodyPr/>
          <a:lstStyle/>
          <a:p>
            <a:r>
              <a:rPr lang="en-US" dirty="0" smtClean="0"/>
              <a:t>Job posting from Work Source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9" y="1981200"/>
            <a:ext cx="7704499" cy="3526378"/>
          </a:xfrm>
        </p:spPr>
      </p:pic>
    </p:spTree>
    <p:extLst>
      <p:ext uri="{BB962C8B-B14F-4D97-AF65-F5344CB8AC3E}">
        <p14:creationId xmlns:p14="http://schemas.microsoft.com/office/powerpoint/2010/main" val="3876970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Criminal Records as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4038600"/>
          </a:xfrm>
        </p:spPr>
        <p:txBody>
          <a:bodyPr/>
          <a:lstStyle/>
          <a:p>
            <a:r>
              <a:rPr lang="en-US" dirty="0" smtClean="0"/>
              <a:t>Most recidivism occurs within 3 years of arrest</a:t>
            </a:r>
          </a:p>
          <a:p>
            <a:r>
              <a:rPr lang="en-US" dirty="0" smtClean="0"/>
              <a:t>Best criminological evidence suggests that after 7.7 years, a person with conviction is no more likely than any other to commit a crime</a:t>
            </a:r>
          </a:p>
          <a:p>
            <a:pPr marL="457200" lvl="1" indent="0">
              <a:buNone/>
            </a:pPr>
            <a:r>
              <a:rPr lang="en-US" sz="1000" dirty="0"/>
              <a:t>(</a:t>
            </a:r>
            <a:r>
              <a:rPr lang="en-US" sz="1000" dirty="0" smtClean="0"/>
              <a:t>Nakamura and Blumstein, </a:t>
            </a:r>
            <a:r>
              <a:rPr lang="en-US" sz="1000" i="1" dirty="0" smtClean="0"/>
              <a:t>Redemption in an Era of Widespread Background Checks </a:t>
            </a:r>
            <a:r>
              <a:rPr lang="en-US" sz="1000" dirty="0" smtClean="0"/>
              <a:t>(2009)</a:t>
            </a:r>
          </a:p>
          <a:p>
            <a:r>
              <a:rPr lang="en-US" dirty="0" smtClean="0"/>
              <a:t>A person who is older when first arrested goes back to a typical hazard rate within 4.4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8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696200" cy="4953000"/>
          </a:xfrm>
        </p:spPr>
        <p:txBody>
          <a:bodyPr/>
          <a:lstStyle/>
          <a:p>
            <a:r>
              <a:rPr lang="en-US" dirty="0" smtClean="0"/>
              <a:t>Economic Inequality</a:t>
            </a:r>
          </a:p>
          <a:p>
            <a:pPr lvl="1"/>
            <a:r>
              <a:rPr lang="en-US" sz="2000" dirty="0"/>
              <a:t>People with criminal convictions work less, make less money, and demonstrate less economic mobility, even decades after conviction.  </a:t>
            </a:r>
          </a:p>
          <a:p>
            <a:pPr lvl="1"/>
            <a:r>
              <a:rPr lang="en-US" sz="2000" dirty="0" smtClean="0"/>
              <a:t>Impact on children with incarcerated parents</a:t>
            </a:r>
            <a:endParaRPr lang="en-US" sz="2000" dirty="0"/>
          </a:p>
          <a:p>
            <a:pPr marL="457200" lvl="1" indent="0">
              <a:buNone/>
            </a:pPr>
            <a:r>
              <a:rPr lang="en-US" sz="1100" dirty="0"/>
              <a:t>Source:  Western, B., and Pettit, B, “Collateral Costs: Incarceration’s Effect on Economic Mobility” (2010</a:t>
            </a:r>
            <a:r>
              <a:rPr lang="en-US" sz="1100" dirty="0" smtClean="0"/>
              <a:t>)</a:t>
            </a:r>
          </a:p>
          <a:p>
            <a:pPr marL="457200" lvl="1" indent="0">
              <a:buNone/>
            </a:pPr>
            <a:endParaRPr lang="en-US" sz="2800" dirty="0"/>
          </a:p>
          <a:p>
            <a:pPr marL="342900" lvl="1" indent="-342900"/>
            <a:r>
              <a:rPr lang="en-US" sz="2800" dirty="0" smtClean="0"/>
              <a:t>Increased Recidivism</a:t>
            </a:r>
          </a:p>
          <a:p>
            <a:pPr lvl="1"/>
            <a:r>
              <a:rPr lang="en-US" dirty="0" smtClean="0"/>
              <a:t>Lack of housing and employment strongly correlated with re-offending.</a:t>
            </a:r>
          </a:p>
          <a:p>
            <a:pPr marL="457200" lvl="1" indent="0">
              <a:buNone/>
            </a:pPr>
            <a:r>
              <a:rPr lang="en-US" sz="1100" dirty="0" smtClean="0"/>
              <a:t>Source:  </a:t>
            </a:r>
            <a:r>
              <a:rPr lang="en-US" sz="1100" dirty="0" err="1" smtClean="0"/>
              <a:t>Visher</a:t>
            </a:r>
            <a:r>
              <a:rPr lang="en-US" sz="1100" dirty="0" smtClean="0"/>
              <a:t>, C. and Courtney, S., “One Year Out:  Experiences of Prisoners Returning to Cleveland”, Urban Institute (2007)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84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Framework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206830"/>
              </p:ext>
            </p:extLst>
          </p:nvPr>
        </p:nvGraphicFramePr>
        <p:xfrm>
          <a:off x="762000" y="1905000"/>
          <a:ext cx="76962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05400" y="44196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+mn-lt"/>
              </a:rPr>
              <a:t>Title VII</a:t>
            </a:r>
            <a:endParaRPr lang="en-US" sz="3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89171" y="2743199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Vacating/Sealing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8058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ACLU  Criminal Records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696200" cy="4038600"/>
          </a:xfrm>
        </p:spPr>
        <p:txBody>
          <a:bodyPr/>
          <a:lstStyle/>
          <a:p>
            <a:pPr lvl="1"/>
            <a:r>
              <a:rPr lang="en-US" sz="2800" dirty="0" smtClean="0"/>
              <a:t>Direct client services</a:t>
            </a:r>
          </a:p>
          <a:p>
            <a:pPr lvl="2"/>
            <a:r>
              <a:rPr lang="en-US" sz="2400" dirty="0" smtClean="0"/>
              <a:t>Vacating conviction records</a:t>
            </a:r>
          </a:p>
          <a:p>
            <a:pPr lvl="2"/>
            <a:r>
              <a:rPr lang="en-US" sz="2400" dirty="0" smtClean="0"/>
              <a:t>Sealing court records</a:t>
            </a:r>
          </a:p>
          <a:p>
            <a:pPr lvl="2"/>
            <a:r>
              <a:rPr lang="en-US" sz="2400" dirty="0" smtClean="0"/>
              <a:t>Potential representation in EEOC/Title VII claims</a:t>
            </a:r>
          </a:p>
          <a:p>
            <a:pPr lvl="1"/>
            <a:r>
              <a:rPr lang="en-US" sz="2800" dirty="0" smtClean="0"/>
              <a:t>Client education</a:t>
            </a:r>
          </a:p>
          <a:p>
            <a:pPr lvl="1"/>
            <a:r>
              <a:rPr lang="en-US" sz="2800" dirty="0" smtClean="0"/>
              <a:t>Community education </a:t>
            </a:r>
          </a:p>
          <a:p>
            <a:pPr lvl="1"/>
            <a:r>
              <a:rPr lang="en-US" sz="2800" dirty="0" smtClean="0"/>
              <a:t>www.aclu-wa.org/criminalrecords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95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Employment Law Project (</a:t>
            </a:r>
            <a:r>
              <a:rPr lang="en-US" dirty="0" smtClean="0">
                <a:hlinkClick r:id="rId2"/>
              </a:rPr>
              <a:t>www.nelp.org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American Bar Association National Inventory of Collateral Consequences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(www.abacollateralconsequences.org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National Consumer Law Center (</a:t>
            </a:r>
            <a:r>
              <a:rPr lang="en-US" dirty="0" smtClean="0">
                <a:hlinkClick r:id="rId4"/>
              </a:rPr>
              <a:t>www.nclc.org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597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 smtClean="0"/>
              <a:t>Questions?</a:t>
            </a:r>
          </a:p>
          <a:p>
            <a:pPr algn="r"/>
            <a:r>
              <a:rPr lang="en-US" dirty="0" smtClean="0"/>
              <a:t>Comments?</a:t>
            </a:r>
          </a:p>
          <a:p>
            <a:pPr algn="r"/>
            <a:r>
              <a:rPr lang="en-US" dirty="0" smtClean="0"/>
              <a:t>Brilliant Ideas?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61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Incarceration Boom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2.3 million </a:t>
            </a:r>
            <a:r>
              <a:rPr lang="en-US" sz="3600" dirty="0" smtClean="0"/>
              <a:t>people incarcerated.</a:t>
            </a:r>
          </a:p>
          <a:p>
            <a:r>
              <a:rPr lang="en-US" sz="3600" b="1" dirty="0" smtClean="0"/>
              <a:t>5 million </a:t>
            </a:r>
            <a:r>
              <a:rPr lang="en-US" sz="3600" dirty="0" smtClean="0"/>
              <a:t>more under community supervision.</a:t>
            </a:r>
          </a:p>
          <a:p>
            <a:r>
              <a:rPr lang="en-US" sz="3600" b="1" dirty="0" smtClean="0"/>
              <a:t>165,000 </a:t>
            </a:r>
            <a:r>
              <a:rPr lang="en-US" sz="3600" dirty="0" smtClean="0"/>
              <a:t>people confined or under community supervision in Washington.</a:t>
            </a:r>
          </a:p>
        </p:txBody>
      </p:sp>
    </p:spTree>
    <p:extLst>
      <p:ext uri="{BB962C8B-B14F-4D97-AF65-F5344CB8AC3E}">
        <p14:creationId xmlns:p14="http://schemas.microsoft.com/office/powerpoint/2010/main" val="147528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599"/>
            <a:ext cx="8686800" cy="579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56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682942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77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1" y="1066800"/>
            <a:ext cx="5787035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87391" y="2155229"/>
            <a:ext cx="218240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60% of African American males under the age of 40 who have not completed high school have spent a year in prison</a:t>
            </a:r>
          </a:p>
          <a:p>
            <a:endParaRPr lang="en-US" dirty="0"/>
          </a:p>
          <a:p>
            <a:r>
              <a:rPr lang="en-US" sz="1000" dirty="0"/>
              <a:t>Source:  B. Western and Becky Pettit, Collateral Costs:  Incarceration’s Effect on Economic Mobility (Pew Charitable Trusts 2010)</a:t>
            </a:r>
          </a:p>
        </p:txBody>
      </p:sp>
    </p:spTree>
    <p:extLst>
      <p:ext uri="{BB962C8B-B14F-4D97-AF65-F5344CB8AC3E}">
        <p14:creationId xmlns:p14="http://schemas.microsoft.com/office/powerpoint/2010/main" val="50936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Racial Disparities in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 smtClean="0"/>
              <a:t>Incarceration:  </a:t>
            </a:r>
            <a:r>
              <a:rPr lang="en-US" sz="2000" dirty="0" smtClean="0"/>
              <a:t>White </a:t>
            </a:r>
            <a:r>
              <a:rPr lang="en-US" sz="2000" dirty="0"/>
              <a:t>people are incarcerated at a rate of 393 per 100,000 state population, African Americans are incarcerated at a rate of 2,522 per 100,000 state population, and Hispanics at 527 per 100,000 state </a:t>
            </a:r>
            <a:r>
              <a:rPr lang="en-US" sz="2000" dirty="0" smtClean="0"/>
              <a:t>population. 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Conviction:  </a:t>
            </a:r>
            <a:r>
              <a:rPr lang="en-US" sz="2000" dirty="0" smtClean="0"/>
              <a:t>African Americans 6 times more likely than whites to be charged and convicted of violent offenses  than whites; 3 times more likely to be charged and convicted of property offenses, and 3.5 times more likely to be charged and convicted of drug offenses</a:t>
            </a:r>
          </a:p>
          <a:p>
            <a:pPr>
              <a:lnSpc>
                <a:spcPct val="80000"/>
              </a:lnSpc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	 </a:t>
            </a:r>
            <a:r>
              <a:rPr lang="en-US" sz="1400" dirty="0">
                <a:solidFill>
                  <a:srgbClr val="000000"/>
                </a:solidFill>
              </a:rPr>
              <a:t>(Preliminary Report on Race and </a:t>
            </a:r>
            <a:r>
              <a:rPr lang="en-US" sz="1400" dirty="0" smtClean="0">
                <a:solidFill>
                  <a:srgbClr val="000000"/>
                </a:solidFill>
              </a:rPr>
              <a:t> Washington’s Criminal Justice </a:t>
            </a:r>
            <a:r>
              <a:rPr lang="en-US" sz="1400" dirty="0">
                <a:solidFill>
                  <a:srgbClr val="000000"/>
                </a:solidFill>
              </a:rPr>
              <a:t>System). </a:t>
            </a:r>
            <a:endParaRPr lang="en-US" sz="14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spcBef>
                <a:spcPct val="55000"/>
              </a:spcBef>
            </a:pPr>
            <a:r>
              <a:rPr lang="en-US" sz="2000" b="1" dirty="0" smtClean="0"/>
              <a:t>Drug Offenses:  </a:t>
            </a:r>
            <a:r>
              <a:rPr lang="en-US" sz="2000" dirty="0" smtClean="0"/>
              <a:t>Washington </a:t>
            </a:r>
            <a:r>
              <a:rPr lang="en-US" sz="2000" dirty="0"/>
              <a:t>“is the third most prolific incarcerator of Blacks for drug offenses in America” – although they make up only 3% of Washington’s population, 51% of people sent to State prisons for drug offenses are African American</a:t>
            </a:r>
            <a:r>
              <a:rPr lang="en-US" sz="2400" dirty="0"/>
              <a:t>.  </a:t>
            </a:r>
          </a:p>
          <a:p>
            <a:pPr>
              <a:lnSpc>
                <a:spcPct val="80000"/>
              </a:lnSpc>
              <a:buNone/>
            </a:pPr>
            <a:r>
              <a:rPr lang="en-US" sz="1600" dirty="0"/>
              <a:t>	</a:t>
            </a:r>
            <a:r>
              <a:rPr lang="en-US" sz="1400" dirty="0"/>
              <a:t>(Le </a:t>
            </a:r>
            <a:r>
              <a:rPr lang="en-US" sz="1400" dirty="0" err="1"/>
              <a:t>Roi</a:t>
            </a:r>
            <a:r>
              <a:rPr lang="en-US" sz="1400" dirty="0"/>
              <a:t> </a:t>
            </a:r>
            <a:r>
              <a:rPr lang="en-US" sz="1400" dirty="0" err="1"/>
              <a:t>Brashears</a:t>
            </a:r>
            <a:r>
              <a:rPr lang="en-US" sz="1400" dirty="0"/>
              <a:t>, “Same Crime, More Time,” </a:t>
            </a:r>
            <a:r>
              <a:rPr lang="en-US" sz="1400" i="1" dirty="0"/>
              <a:t>Seattle P-I</a:t>
            </a:r>
            <a:r>
              <a:rPr lang="en-US" sz="1400" dirty="0"/>
              <a:t>, (May 29, 2007))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64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without Conviction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696200" cy="4038600"/>
          </a:xfrm>
        </p:spPr>
        <p:txBody>
          <a:bodyPr/>
          <a:lstStyle/>
          <a:p>
            <a:r>
              <a:rPr lang="en-US" sz="3600" b="1" dirty="0" smtClean="0"/>
              <a:t>200,000 arrests </a:t>
            </a:r>
            <a:r>
              <a:rPr lang="en-US" sz="3600" dirty="0" smtClean="0"/>
              <a:t>in Washington last year.</a:t>
            </a:r>
          </a:p>
          <a:p>
            <a:pPr marL="742950" lvl="2" indent="-342900"/>
            <a:r>
              <a:rPr lang="en-US" sz="1200" dirty="0" smtClean="0"/>
              <a:t>[Washington Association of Sheriffs and Police Chiefs, Crime in Washington: 2011]</a:t>
            </a:r>
            <a:endParaRPr lang="en-US" sz="4000" dirty="0" smtClean="0"/>
          </a:p>
          <a:p>
            <a:r>
              <a:rPr lang="en-US" sz="4000" dirty="0" smtClean="0"/>
              <a:t>Many of those will not be convicted.</a:t>
            </a:r>
          </a:p>
          <a:p>
            <a:pPr marL="457200" lvl="1" indent="0">
              <a:buNone/>
            </a:pPr>
            <a:r>
              <a:rPr lang="en-US" sz="1200" dirty="0" smtClean="0"/>
              <a:t>[King County Prosecuting Attorney]</a:t>
            </a:r>
            <a:endParaRPr lang="en-US" sz="3500" dirty="0" smtClean="0"/>
          </a:p>
          <a:p>
            <a:r>
              <a:rPr lang="en-US" sz="4000" dirty="0" smtClean="0"/>
              <a:t>All together, </a:t>
            </a:r>
            <a:r>
              <a:rPr lang="en-US" sz="4000" b="1" dirty="0" smtClean="0"/>
              <a:t>1 in 4 </a:t>
            </a:r>
            <a:r>
              <a:rPr lang="en-US" sz="4000" dirty="0" smtClean="0"/>
              <a:t>Americans have a record</a:t>
            </a:r>
          </a:p>
          <a:p>
            <a:pPr lvl="1"/>
            <a:r>
              <a:rPr lang="en-US" sz="1200" dirty="0" smtClean="0"/>
              <a:t>[National Employment Law Project, 65 million Need Not Apply, 2011]</a:t>
            </a:r>
          </a:p>
        </p:txBody>
      </p:sp>
    </p:spTree>
    <p:extLst>
      <p:ext uri="{BB962C8B-B14F-4D97-AF65-F5344CB8AC3E}">
        <p14:creationId xmlns:p14="http://schemas.microsoft.com/office/powerpoint/2010/main" val="134909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dirty="0" smtClean="0"/>
              <a:t>Re-Entry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3951288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95% </a:t>
            </a:r>
            <a:r>
              <a:rPr lang="en-US" sz="3600" dirty="0" smtClean="0"/>
              <a:t>of prisoners will be released.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000" dirty="0" smtClean="0"/>
              <a:t>Source:  Timothy Hughes and Doris James Wilson, Bureau of Justice Statistics, </a:t>
            </a:r>
            <a:r>
              <a:rPr lang="en-US" sz="1000" i="1" dirty="0" err="1" smtClean="0"/>
              <a:t>ReEntry</a:t>
            </a:r>
            <a:r>
              <a:rPr lang="en-US" sz="1000" i="1" dirty="0" smtClean="0"/>
              <a:t> Trends in the US</a:t>
            </a:r>
            <a:r>
              <a:rPr lang="en-US" sz="1000" dirty="0" smtClean="0"/>
              <a:t> (2012).</a:t>
            </a:r>
            <a:endParaRPr lang="en-US" sz="10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8200" y="1752600"/>
            <a:ext cx="4041775" cy="3951288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Over 700,000 people will be released from confinement this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04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696200" cy="4495800"/>
          </a:xfrm>
        </p:spPr>
        <p:txBody>
          <a:bodyPr/>
          <a:lstStyle/>
          <a:p>
            <a:r>
              <a:rPr lang="en-US" sz="2800" dirty="0" smtClean="0"/>
              <a:t>Increasingly mandated for licensed industries</a:t>
            </a:r>
          </a:p>
          <a:p>
            <a:r>
              <a:rPr lang="en-US" sz="2800" dirty="0" smtClean="0"/>
              <a:t>92% of employers conduct background checks on some or all applicants, up from 50% in 1996.</a:t>
            </a:r>
          </a:p>
          <a:p>
            <a:pPr marL="0" indent="0">
              <a:buNone/>
            </a:pPr>
            <a:r>
              <a:rPr lang="en-US" sz="1000" dirty="0" smtClean="0"/>
              <a:t>	Source</a:t>
            </a:r>
            <a:r>
              <a:rPr lang="en-US" sz="1000" dirty="0"/>
              <a:t>: </a:t>
            </a:r>
            <a:r>
              <a:rPr lang="en-US" sz="1000" dirty="0" smtClean="0"/>
              <a:t>Society of Human Resources Management, </a:t>
            </a:r>
            <a:r>
              <a:rPr lang="en-US" sz="1000" i="1" dirty="0" smtClean="0"/>
              <a:t>Background Checking:  Conducting Criminal Background Checks</a:t>
            </a:r>
            <a:r>
              <a:rPr lang="en-US" sz="1000" dirty="0" smtClean="0"/>
              <a:t> 	(Jan. 2012); National Employment Law Project</a:t>
            </a:r>
            <a:endParaRPr lang="en-US" sz="2300" dirty="0" smtClean="0"/>
          </a:p>
          <a:p>
            <a:r>
              <a:rPr lang="en-US" sz="2800" dirty="0" smtClean="0"/>
              <a:t>Applicants with records half as likely to receive follow up interviews.  </a:t>
            </a:r>
            <a:r>
              <a:rPr lang="en-US" sz="2800" b="1" dirty="0" smtClean="0"/>
              <a:t>African American applicants two-thirds less likely</a:t>
            </a:r>
            <a:r>
              <a:rPr lang="en-US" sz="2800" dirty="0" smtClean="0"/>
              <a:t>. </a:t>
            </a:r>
          </a:p>
          <a:p>
            <a:pPr marL="0" indent="0">
              <a:buNone/>
            </a:pPr>
            <a:r>
              <a:rPr lang="en-US" sz="1100" dirty="0"/>
              <a:t>	</a:t>
            </a:r>
            <a:r>
              <a:rPr lang="en-US" sz="1100" dirty="0" smtClean="0"/>
              <a:t>Source: </a:t>
            </a:r>
            <a:r>
              <a:rPr lang="en-US" sz="1100" dirty="0" err="1" smtClean="0"/>
              <a:t>Devah</a:t>
            </a:r>
            <a:r>
              <a:rPr lang="en-US" sz="1100" dirty="0" smtClean="0"/>
              <a:t> Pager, Bruce Western and Naomi </a:t>
            </a:r>
            <a:r>
              <a:rPr lang="en-US" sz="1100" dirty="0" err="1" smtClean="0"/>
              <a:t>Sugie</a:t>
            </a:r>
            <a:r>
              <a:rPr lang="en-US" sz="1100" dirty="0" smtClean="0"/>
              <a:t>, </a:t>
            </a:r>
            <a:r>
              <a:rPr lang="en-US" sz="1100" i="1" dirty="0" smtClean="0"/>
              <a:t>Sequencing Disadvantage:  Barriers to 	Employment Facing Young Black and White Men with Criminal Records</a:t>
            </a:r>
            <a:r>
              <a:rPr lang="en-US" sz="1100" dirty="0"/>
              <a:t> </a:t>
            </a:r>
            <a:r>
              <a:rPr lang="en-US" sz="1100" dirty="0" smtClean="0"/>
              <a:t>(2009)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6925376"/>
      </p:ext>
    </p:extLst>
  </p:cSld>
  <p:clrMapOvr>
    <a:masterClrMapping/>
  </p:clrMapOvr>
</p:sld>
</file>

<file path=ppt/theme/theme1.xml><?xml version="1.0" encoding="utf-8"?>
<a:theme xmlns:a="http://schemas.openxmlformats.org/drawingml/2006/main" name="ACLUFdn_template">
  <a:themeElements>
    <a:clrScheme name="uw class ppt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uw class ppt">
      <a:majorFont>
        <a:latin typeface="DIN-Bold"/>
        <a:ea typeface=""/>
        <a:cs typeface=""/>
      </a:majorFont>
      <a:minorFont>
        <a:latin typeface="DIN-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w class ppt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 class ppt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 class ppt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 class ppt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 class ppt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w class ppt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 class ppt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 class ppt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 class ppt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w class ppt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ACLUFdn_template</Template>
  <TotalTime>2453</TotalTime>
  <Words>551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ACLUFdn_template</vt:lpstr>
      <vt:lpstr>Mass Incarceration Meets the Information Age</vt:lpstr>
      <vt:lpstr>The Incarceration Boom</vt:lpstr>
      <vt:lpstr>PowerPoint Presentation</vt:lpstr>
      <vt:lpstr>PowerPoint Presentation</vt:lpstr>
      <vt:lpstr>PowerPoint Presentation</vt:lpstr>
      <vt:lpstr>Racial Disparities in Washington</vt:lpstr>
      <vt:lpstr>Contact without Conviction</vt:lpstr>
      <vt:lpstr>Re-Entry</vt:lpstr>
      <vt:lpstr>Background Checks</vt:lpstr>
      <vt:lpstr>No Criminal Background</vt:lpstr>
      <vt:lpstr>Job posting from Work Source</vt:lpstr>
      <vt:lpstr>Criminal Records as Indicators</vt:lpstr>
      <vt:lpstr>Social Impact</vt:lpstr>
      <vt:lpstr>Legal Framework</vt:lpstr>
      <vt:lpstr>ACLU  Criminal Records Project</vt:lpstr>
      <vt:lpstr>Other Resources</vt:lpstr>
      <vt:lpstr>THANK YOU!</vt:lpstr>
    </vt:vector>
  </TitlesOfParts>
  <Company>ACLU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Incarceration Nation:   The Non-Confinement Consequences of  a Criminal Conviction</dc:title>
  <dc:creator>Vanessa Hernandez</dc:creator>
  <cp:lastModifiedBy>John Flodin</cp:lastModifiedBy>
  <cp:revision>67</cp:revision>
  <cp:lastPrinted>1601-01-01T00:00:00Z</cp:lastPrinted>
  <dcterms:created xsi:type="dcterms:W3CDTF">2011-11-17T20:18:22Z</dcterms:created>
  <dcterms:modified xsi:type="dcterms:W3CDTF">2012-10-10T20:43:28Z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